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bookmarkIdSeed="3">
  <p:sldMasterIdLst>
    <p:sldMasterId id="2147483648" r:id="rId1"/>
  </p:sldMasterIdLst>
  <p:notesMasterIdLst>
    <p:notesMasterId r:id="rId38"/>
  </p:notesMasterIdLst>
  <p:handoutMasterIdLst>
    <p:handoutMasterId r:id="rId39"/>
  </p:handoutMasterIdLst>
  <p:sldIdLst>
    <p:sldId id="256" r:id="rId2"/>
    <p:sldId id="259" r:id="rId3"/>
    <p:sldId id="284" r:id="rId4"/>
    <p:sldId id="261" r:id="rId5"/>
    <p:sldId id="285" r:id="rId6"/>
    <p:sldId id="359" r:id="rId7"/>
    <p:sldId id="360" r:id="rId8"/>
    <p:sldId id="361" r:id="rId9"/>
    <p:sldId id="286" r:id="rId10"/>
    <p:sldId id="336" r:id="rId11"/>
    <p:sldId id="380" r:id="rId12"/>
    <p:sldId id="337" r:id="rId13"/>
    <p:sldId id="362" r:id="rId14"/>
    <p:sldId id="365" r:id="rId15"/>
    <p:sldId id="366" r:id="rId16"/>
    <p:sldId id="368" r:id="rId17"/>
    <p:sldId id="369" r:id="rId18"/>
    <p:sldId id="375" r:id="rId19"/>
    <p:sldId id="363" r:id="rId20"/>
    <p:sldId id="376" r:id="rId21"/>
    <p:sldId id="377" r:id="rId22"/>
    <p:sldId id="332" r:id="rId23"/>
    <p:sldId id="382" r:id="rId24"/>
    <p:sldId id="344" r:id="rId25"/>
    <p:sldId id="346" r:id="rId26"/>
    <p:sldId id="371" r:id="rId27"/>
    <p:sldId id="372" r:id="rId28"/>
    <p:sldId id="355" r:id="rId29"/>
    <p:sldId id="373" r:id="rId30"/>
    <p:sldId id="378" r:id="rId31"/>
    <p:sldId id="381" r:id="rId32"/>
    <p:sldId id="379" r:id="rId33"/>
    <p:sldId id="383" r:id="rId34"/>
    <p:sldId id="384" r:id="rId35"/>
    <p:sldId id="288" r:id="rId36"/>
    <p:sldId id="280" r:id="rId37"/>
  </p:sldIdLst>
  <p:sldSz cx="9144000" cy="5143500" type="screen16x9"/>
  <p:notesSz cx="6858000" cy="9144000"/>
  <p:defaultTextStyle>
    <a:defPPr>
      <a:defRPr lang="zh-CN"/>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AA0DEFF6-A06E-4A6A-AD54-3BFA2A2F0162}">
          <p14:sldIdLst>
            <p14:sldId id="256"/>
            <p14:sldId id="259"/>
            <p14:sldId id="284"/>
            <p14:sldId id="261"/>
            <p14:sldId id="285"/>
            <p14:sldId id="359"/>
            <p14:sldId id="360"/>
            <p14:sldId id="361"/>
            <p14:sldId id="286"/>
            <p14:sldId id="336"/>
            <p14:sldId id="380"/>
            <p14:sldId id="337"/>
            <p14:sldId id="362"/>
            <p14:sldId id="365"/>
            <p14:sldId id="366"/>
            <p14:sldId id="368"/>
            <p14:sldId id="369"/>
            <p14:sldId id="375"/>
            <p14:sldId id="363"/>
            <p14:sldId id="376"/>
            <p14:sldId id="377"/>
            <p14:sldId id="332"/>
            <p14:sldId id="382"/>
            <p14:sldId id="344"/>
            <p14:sldId id="346"/>
            <p14:sldId id="371"/>
            <p14:sldId id="372"/>
            <p14:sldId id="355"/>
            <p14:sldId id="373"/>
            <p14:sldId id="378"/>
            <p14:sldId id="381"/>
            <p14:sldId id="379"/>
            <p14:sldId id="383"/>
            <p14:sldId id="384"/>
            <p14:sldId id="288"/>
            <p14:sldId id="280"/>
          </p14:sldIdLst>
        </p14:section>
      </p14:sectionLst>
    </p:ext>
    <p:ext uri="{EFAFB233-063F-42B5-8137-9DF3F51BA10A}">
      <p15:sldGuideLst xmlns:p15="http://schemas.microsoft.com/office/powerpoint/2012/main">
        <p15:guide id="1" orient="horz" pos="1829">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ple_of_Ten" initials="MT" lastIdx="1" clrIdx="0">
    <p:extLst>
      <p:ext uri="{19B8F6BF-5375-455C-9EA6-DF929625EA0E}">
        <p15:presenceInfo xmlns:p15="http://schemas.microsoft.com/office/powerpoint/2012/main" userId="Maple_of_Te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D4971"/>
    <a:srgbClr val="2E75B6"/>
    <a:srgbClr val="1B4367"/>
    <a:srgbClr val="1B4370"/>
    <a:srgbClr val="536779"/>
    <a:srgbClr val="1D4865"/>
    <a:srgbClr val="51B3CD"/>
    <a:srgbClr val="83C2DB"/>
    <a:srgbClr val="2980B4"/>
    <a:srgbClr val="4287C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113" d="100"/>
          <a:sy n="113" d="100"/>
        </p:scale>
        <p:origin x="614" y="86"/>
      </p:cViewPr>
      <p:guideLst>
        <p:guide orient="horz" pos="1829"/>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handoutMaster" Target="handoutMasters/handout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2023/5/22</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2023/5/22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10</a:t>
            </a:fld>
            <a:endParaRPr lang="zh-CN" altLang="en-US"/>
          </a:p>
        </p:txBody>
      </p:sp>
    </p:spTree>
    <p:extLst>
      <p:ext uri="{BB962C8B-B14F-4D97-AF65-F5344CB8AC3E}">
        <p14:creationId xmlns:p14="http://schemas.microsoft.com/office/powerpoint/2010/main" val="28988360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11</a:t>
            </a:fld>
            <a:endParaRPr lang="zh-CN" altLang="en-US"/>
          </a:p>
        </p:txBody>
      </p:sp>
    </p:spTree>
    <p:extLst>
      <p:ext uri="{BB962C8B-B14F-4D97-AF65-F5344CB8AC3E}">
        <p14:creationId xmlns:p14="http://schemas.microsoft.com/office/powerpoint/2010/main" val="27262331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12</a:t>
            </a:fld>
            <a:endParaRPr lang="zh-CN" altLang="en-US"/>
          </a:p>
        </p:txBody>
      </p:sp>
    </p:spTree>
    <p:extLst>
      <p:ext uri="{BB962C8B-B14F-4D97-AF65-F5344CB8AC3E}">
        <p14:creationId xmlns:p14="http://schemas.microsoft.com/office/powerpoint/2010/main" val="40565879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13</a:t>
            </a:fld>
            <a:endParaRPr lang="zh-CN" altLang="en-US"/>
          </a:p>
        </p:txBody>
      </p:sp>
    </p:spTree>
    <p:extLst>
      <p:ext uri="{BB962C8B-B14F-4D97-AF65-F5344CB8AC3E}">
        <p14:creationId xmlns:p14="http://schemas.microsoft.com/office/powerpoint/2010/main" val="35324922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14</a:t>
            </a:fld>
            <a:endParaRPr lang="zh-CN" altLang="en-US"/>
          </a:p>
        </p:txBody>
      </p:sp>
    </p:spTree>
    <p:extLst>
      <p:ext uri="{BB962C8B-B14F-4D97-AF65-F5344CB8AC3E}">
        <p14:creationId xmlns:p14="http://schemas.microsoft.com/office/powerpoint/2010/main" val="27060134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15</a:t>
            </a:fld>
            <a:endParaRPr lang="zh-CN" altLang="en-US"/>
          </a:p>
        </p:txBody>
      </p:sp>
    </p:spTree>
    <p:extLst>
      <p:ext uri="{BB962C8B-B14F-4D97-AF65-F5344CB8AC3E}">
        <p14:creationId xmlns:p14="http://schemas.microsoft.com/office/powerpoint/2010/main" val="6824818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16</a:t>
            </a:fld>
            <a:endParaRPr lang="zh-CN" altLang="en-US"/>
          </a:p>
        </p:txBody>
      </p:sp>
    </p:spTree>
    <p:extLst>
      <p:ext uri="{BB962C8B-B14F-4D97-AF65-F5344CB8AC3E}">
        <p14:creationId xmlns:p14="http://schemas.microsoft.com/office/powerpoint/2010/main" val="25902065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17</a:t>
            </a:fld>
            <a:endParaRPr lang="zh-CN" altLang="en-US"/>
          </a:p>
        </p:txBody>
      </p:sp>
    </p:spTree>
    <p:extLst>
      <p:ext uri="{BB962C8B-B14F-4D97-AF65-F5344CB8AC3E}">
        <p14:creationId xmlns:p14="http://schemas.microsoft.com/office/powerpoint/2010/main" val="21658514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18</a:t>
            </a:fld>
            <a:endParaRPr lang="zh-CN" altLang="en-US"/>
          </a:p>
        </p:txBody>
      </p:sp>
    </p:spTree>
    <p:extLst>
      <p:ext uri="{BB962C8B-B14F-4D97-AF65-F5344CB8AC3E}">
        <p14:creationId xmlns:p14="http://schemas.microsoft.com/office/powerpoint/2010/main" val="12251187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19</a:t>
            </a:fld>
            <a:endParaRPr lang="zh-CN" altLang="en-US"/>
          </a:p>
        </p:txBody>
      </p:sp>
    </p:spTree>
    <p:extLst>
      <p:ext uri="{BB962C8B-B14F-4D97-AF65-F5344CB8AC3E}">
        <p14:creationId xmlns:p14="http://schemas.microsoft.com/office/powerpoint/2010/main" val="5671262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20</a:t>
            </a:fld>
            <a:endParaRPr lang="zh-CN" altLang="en-US"/>
          </a:p>
        </p:txBody>
      </p:sp>
    </p:spTree>
    <p:extLst>
      <p:ext uri="{BB962C8B-B14F-4D97-AF65-F5344CB8AC3E}">
        <p14:creationId xmlns:p14="http://schemas.microsoft.com/office/powerpoint/2010/main" val="8177127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21</a:t>
            </a:fld>
            <a:endParaRPr lang="zh-CN" altLang="en-US"/>
          </a:p>
        </p:txBody>
      </p:sp>
    </p:spTree>
    <p:extLst>
      <p:ext uri="{BB962C8B-B14F-4D97-AF65-F5344CB8AC3E}">
        <p14:creationId xmlns:p14="http://schemas.microsoft.com/office/powerpoint/2010/main" val="36849464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22</a:t>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23</a:t>
            </a:fld>
            <a:endParaRPr lang="zh-CN" altLang="en-US"/>
          </a:p>
        </p:txBody>
      </p:sp>
    </p:spTree>
    <p:extLst>
      <p:ext uri="{BB962C8B-B14F-4D97-AF65-F5344CB8AC3E}">
        <p14:creationId xmlns:p14="http://schemas.microsoft.com/office/powerpoint/2010/main" val="76868668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24</a:t>
            </a:fld>
            <a:endParaRPr lang="zh-CN" altLang="en-US"/>
          </a:p>
        </p:txBody>
      </p:sp>
    </p:spTree>
    <p:extLst>
      <p:ext uri="{BB962C8B-B14F-4D97-AF65-F5344CB8AC3E}">
        <p14:creationId xmlns:p14="http://schemas.microsoft.com/office/powerpoint/2010/main" val="39299559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25</a:t>
            </a:fld>
            <a:endParaRPr lang="zh-CN" altLang="en-US"/>
          </a:p>
        </p:txBody>
      </p:sp>
    </p:spTree>
    <p:extLst>
      <p:ext uri="{BB962C8B-B14F-4D97-AF65-F5344CB8AC3E}">
        <p14:creationId xmlns:p14="http://schemas.microsoft.com/office/powerpoint/2010/main" val="399430963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26</a:t>
            </a:fld>
            <a:endParaRPr lang="zh-CN" altLang="en-US"/>
          </a:p>
        </p:txBody>
      </p:sp>
    </p:spTree>
    <p:extLst>
      <p:ext uri="{BB962C8B-B14F-4D97-AF65-F5344CB8AC3E}">
        <p14:creationId xmlns:p14="http://schemas.microsoft.com/office/powerpoint/2010/main" val="37579493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27</a:t>
            </a:fld>
            <a:endParaRPr lang="zh-CN" altLang="en-US"/>
          </a:p>
        </p:txBody>
      </p:sp>
    </p:spTree>
    <p:extLst>
      <p:ext uri="{BB962C8B-B14F-4D97-AF65-F5344CB8AC3E}">
        <p14:creationId xmlns:p14="http://schemas.microsoft.com/office/powerpoint/2010/main" val="228553121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28</a:t>
            </a:fld>
            <a:endParaRPr lang="zh-CN" altLang="en-US"/>
          </a:p>
        </p:txBody>
      </p:sp>
    </p:spTree>
    <p:extLst>
      <p:ext uri="{BB962C8B-B14F-4D97-AF65-F5344CB8AC3E}">
        <p14:creationId xmlns:p14="http://schemas.microsoft.com/office/powerpoint/2010/main" val="289146208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29</a:t>
            </a:fld>
            <a:endParaRPr lang="zh-CN" altLang="en-US"/>
          </a:p>
        </p:txBody>
      </p:sp>
    </p:spTree>
    <p:extLst>
      <p:ext uri="{BB962C8B-B14F-4D97-AF65-F5344CB8AC3E}">
        <p14:creationId xmlns:p14="http://schemas.microsoft.com/office/powerpoint/2010/main" val="39120308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3</a:t>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30</a:t>
            </a:fld>
            <a:endParaRPr lang="zh-CN" altLang="en-US"/>
          </a:p>
        </p:txBody>
      </p:sp>
    </p:spTree>
    <p:extLst>
      <p:ext uri="{BB962C8B-B14F-4D97-AF65-F5344CB8AC3E}">
        <p14:creationId xmlns:p14="http://schemas.microsoft.com/office/powerpoint/2010/main" val="178304983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31</a:t>
            </a:fld>
            <a:endParaRPr lang="zh-CN" altLang="en-US"/>
          </a:p>
        </p:txBody>
      </p:sp>
    </p:spTree>
    <p:extLst>
      <p:ext uri="{BB962C8B-B14F-4D97-AF65-F5344CB8AC3E}">
        <p14:creationId xmlns:p14="http://schemas.microsoft.com/office/powerpoint/2010/main" val="113855452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32</a:t>
            </a:fld>
            <a:endParaRPr lang="zh-CN" altLang="en-US"/>
          </a:p>
        </p:txBody>
      </p:sp>
    </p:spTree>
    <p:extLst>
      <p:ext uri="{BB962C8B-B14F-4D97-AF65-F5344CB8AC3E}">
        <p14:creationId xmlns:p14="http://schemas.microsoft.com/office/powerpoint/2010/main" val="207245017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33</a:t>
            </a:fld>
            <a:endParaRPr lang="zh-CN" altLang="en-US"/>
          </a:p>
        </p:txBody>
      </p:sp>
    </p:spTree>
    <p:extLst>
      <p:ext uri="{BB962C8B-B14F-4D97-AF65-F5344CB8AC3E}">
        <p14:creationId xmlns:p14="http://schemas.microsoft.com/office/powerpoint/2010/main" val="202096731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34</a:t>
            </a:fld>
            <a:endParaRPr lang="zh-CN" altLang="en-US"/>
          </a:p>
        </p:txBody>
      </p:sp>
    </p:spTree>
    <p:extLst>
      <p:ext uri="{BB962C8B-B14F-4D97-AF65-F5344CB8AC3E}">
        <p14:creationId xmlns:p14="http://schemas.microsoft.com/office/powerpoint/2010/main" val="18303510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35</a:t>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36</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4</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5</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6</a:t>
            </a:fld>
            <a:endParaRPr lang="zh-CN" altLang="en-US"/>
          </a:p>
        </p:txBody>
      </p:sp>
    </p:spTree>
    <p:extLst>
      <p:ext uri="{BB962C8B-B14F-4D97-AF65-F5344CB8AC3E}">
        <p14:creationId xmlns:p14="http://schemas.microsoft.com/office/powerpoint/2010/main" val="24479196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7</a:t>
            </a:fld>
            <a:endParaRPr lang="zh-CN" altLang="en-US"/>
          </a:p>
        </p:txBody>
      </p:sp>
    </p:spTree>
    <p:extLst>
      <p:ext uri="{BB962C8B-B14F-4D97-AF65-F5344CB8AC3E}">
        <p14:creationId xmlns:p14="http://schemas.microsoft.com/office/powerpoint/2010/main" val="11504471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8</a:t>
            </a:fld>
            <a:endParaRPr lang="zh-CN" altLang="en-US"/>
          </a:p>
        </p:txBody>
      </p:sp>
    </p:spTree>
    <p:extLst>
      <p:ext uri="{BB962C8B-B14F-4D97-AF65-F5344CB8AC3E}">
        <p14:creationId xmlns:p14="http://schemas.microsoft.com/office/powerpoint/2010/main" val="37669992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9</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841772"/>
            <a:ext cx="6858000" cy="1790700"/>
          </a:xfrm>
        </p:spPr>
        <p:txBody>
          <a:bodyPr anchor="b"/>
          <a:lstStyle>
            <a:lvl1pPr algn="ctr">
              <a:defRPr sz="4500"/>
            </a:lvl1pPr>
          </a:lstStyle>
          <a:p>
            <a:r>
              <a:rPr lang="zh-CN" altLang="en-US"/>
              <a:t>单击此处编辑母版标题样式</a:t>
            </a:r>
          </a:p>
        </p:txBody>
      </p:sp>
      <p:sp>
        <p:nvSpPr>
          <p:cNvPr id="3" name="副标题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40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82F288E0-7875-42C4-84C8-98DBBD3BF4D2}" type="datetimeFigureOut">
              <a:rPr lang="zh-CN" altLang="en-US" smtClean="0"/>
              <a:t>2023/5/22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628650" y="273843"/>
            <a:ext cx="7886700" cy="4358879"/>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 name="日期占位符 2"/>
          <p:cNvSpPr>
            <a:spLocks noGrp="1"/>
          </p:cNvSpPr>
          <p:nvPr>
            <p:ph type="dt" sz="half" idx="10"/>
          </p:nvPr>
        </p:nvSpPr>
        <p:spPr/>
        <p:txBody>
          <a:bodyPr/>
          <a:lstStyle/>
          <a:p>
            <a:fld id="{82F288E0-7875-42C4-84C8-98DBBD3BF4D2}" type="datetimeFigureOut">
              <a:rPr lang="zh-CN" altLang="en-US" smtClean="0"/>
              <a:t>2023/5/22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1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28650" y="273844"/>
            <a:ext cx="7886700" cy="994172"/>
          </a:xfrm>
        </p:spPr>
        <p:txBody>
          <a:bodyPr/>
          <a:lstStyle/>
          <a:p>
            <a:r>
              <a:rPr lang="zh-CN" altLang="en-US"/>
              <a:t>单击此处编辑母版标题样式</a:t>
            </a:r>
          </a:p>
        </p:txBody>
      </p:sp>
      <p:sp>
        <p:nvSpPr>
          <p:cNvPr id="3" name="日期占位符 2"/>
          <p:cNvSpPr>
            <a:spLocks noGrp="1"/>
          </p:cNvSpPr>
          <p:nvPr>
            <p:ph type="dt" sz="half" idx="10"/>
          </p:nvPr>
        </p:nvSpPr>
        <p:spPr>
          <a:xfrm>
            <a:off x="628650" y="4767263"/>
            <a:ext cx="2057400" cy="273844"/>
          </a:xfrm>
        </p:spPr>
        <p:txBody>
          <a:bodyPr/>
          <a:lstStyle>
            <a:lvl1pPr>
              <a:defRPr/>
            </a:lvl1pPr>
          </a:lstStyle>
          <a:p>
            <a:fld id="{80F42DC0-2E3F-F440-A3AA-64F0AA1F84F2}" type="datetime1">
              <a:rPr lang="zh-CN" altLang="en-US"/>
              <a:t>2023/5/22</a:t>
            </a:fld>
            <a:endParaRPr lang="zh-CN" altLang="en-US" sz="1400">
              <a:solidFill>
                <a:schemeClr val="tx1"/>
              </a:solidFill>
            </a:endParaRPr>
          </a:p>
        </p:txBody>
      </p:sp>
      <p:sp>
        <p:nvSpPr>
          <p:cNvPr id="4" name="页脚占位符 3"/>
          <p:cNvSpPr>
            <a:spLocks noGrp="1"/>
          </p:cNvSpPr>
          <p:nvPr>
            <p:ph type="ftr" sz="quarter" idx="11"/>
          </p:nvPr>
        </p:nvSpPr>
        <p:spPr>
          <a:xfrm>
            <a:off x="3028950" y="4767263"/>
            <a:ext cx="3086100" cy="273844"/>
          </a:xfrm>
        </p:spPr>
        <p:txBody>
          <a:bodyPr/>
          <a:lstStyle>
            <a:lvl1pPr>
              <a:defRPr/>
            </a:lvl1pPr>
          </a:lstStyle>
          <a:p>
            <a:endParaRPr lang="zh-CN" altLang="zh-CN"/>
          </a:p>
        </p:txBody>
      </p:sp>
      <p:sp>
        <p:nvSpPr>
          <p:cNvPr id="5" name="幻灯片编号占位符 4"/>
          <p:cNvSpPr>
            <a:spLocks noGrp="1"/>
          </p:cNvSpPr>
          <p:nvPr>
            <p:ph type="sldNum" sz="quarter" idx="12"/>
          </p:nvPr>
        </p:nvSpPr>
        <p:spPr>
          <a:xfrm>
            <a:off x="6457950" y="4767263"/>
            <a:ext cx="2057400" cy="273844"/>
          </a:xfrm>
        </p:spPr>
        <p:txBody>
          <a:bodyPr/>
          <a:lstStyle>
            <a:lvl1pPr>
              <a:defRPr/>
            </a:lvl1pPr>
          </a:lstStyle>
          <a:p>
            <a:fld id="{C5FC99A0-26D8-5E4B-82FB-70809BCEE9F6}" type="slidenum">
              <a:rPr lang="zh-CN" altLang="en-US"/>
              <a:t>‹#›</a:t>
            </a:fld>
            <a:endParaRPr lang="zh-CN" altLang="en-US" sz="1400">
              <a:solidFill>
                <a:schemeClr val="tx1"/>
              </a:solidFill>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7" y="1282304"/>
            <a:ext cx="7886700" cy="2139553"/>
          </a:xfrm>
        </p:spPr>
        <p:txBody>
          <a:bodyPr anchor="b"/>
          <a:lstStyle>
            <a:lvl1pPr>
              <a:defRPr sz="4500"/>
            </a:lvl1pPr>
          </a:lstStyle>
          <a:p>
            <a:r>
              <a:rPr lang="zh-CN" altLang="en-US"/>
              <a:t>单击此处编辑母版标题样式</a:t>
            </a:r>
          </a:p>
        </p:txBody>
      </p:sp>
      <p:sp>
        <p:nvSpPr>
          <p:cNvPr id="3" name="文本占位符 2"/>
          <p:cNvSpPr>
            <a:spLocks noGrp="1"/>
          </p:cNvSpPr>
          <p:nvPr>
            <p:ph type="body" idx="1"/>
          </p:nvPr>
        </p:nvSpPr>
        <p:spPr>
          <a:xfrm>
            <a:off x="623887"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40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82F288E0-7875-42C4-84C8-98DBBD3BF4D2}" type="datetimeFigureOut">
              <a:rPr lang="zh-CN" altLang="en-US" smtClean="0"/>
              <a:t>2023/5/22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28650" y="1369218"/>
            <a:ext cx="3886200" cy="326350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29150" y="1369218"/>
            <a:ext cx="3886200" cy="326350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82F288E0-7875-42C4-84C8-98DBBD3BF4D2}" type="datetimeFigureOut">
              <a:rPr lang="zh-CN" altLang="en-US" smtClean="0"/>
              <a:t>2023/5/22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273844"/>
            <a:ext cx="7886700" cy="994172"/>
          </a:xfrm>
        </p:spPr>
        <p:txBody>
          <a:bodyPr/>
          <a:lstStyle/>
          <a:p>
            <a:r>
              <a:rPr lang="zh-CN" altLang="en-US"/>
              <a:t>单击此处编辑母版标题样式</a:t>
            </a:r>
          </a:p>
        </p:txBody>
      </p:sp>
      <p:sp>
        <p:nvSpPr>
          <p:cNvPr id="3" name="文本占位符 2"/>
          <p:cNvSpPr>
            <a:spLocks noGrp="1"/>
          </p:cNvSpPr>
          <p:nvPr>
            <p:ph type="body" idx="1"/>
          </p:nvPr>
        </p:nvSpPr>
        <p:spPr>
          <a:xfrm>
            <a:off x="890080" y="1333829"/>
            <a:ext cx="3655181" cy="617934"/>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400"/>
            </a:lvl4pPr>
            <a:lvl5pPr marL="1371600" indent="0">
              <a:buNone/>
              <a:defRPr sz="1400"/>
            </a:lvl5pPr>
            <a:lvl6pPr marL="1714500" indent="0">
              <a:buNone/>
              <a:defRPr sz="1400"/>
            </a:lvl6pPr>
            <a:lvl7pPr marL="2057400" indent="0">
              <a:buNone/>
              <a:defRPr sz="1400"/>
            </a:lvl7pPr>
            <a:lvl8pPr marL="2400300" indent="0">
              <a:buNone/>
              <a:defRPr sz="1400"/>
            </a:lvl8pPr>
            <a:lvl9pPr marL="2743200" indent="0">
              <a:buNone/>
              <a:defRPr sz="1400"/>
            </a:lvl9pPr>
          </a:lstStyle>
          <a:p>
            <a:pPr lvl="0"/>
            <a:r>
              <a:rPr lang="zh-CN" altLang="en-US"/>
              <a:t>单击此处编辑母版文本样式</a:t>
            </a:r>
          </a:p>
        </p:txBody>
      </p:sp>
      <p:sp>
        <p:nvSpPr>
          <p:cNvPr id="4" name="内容占位符 3"/>
          <p:cNvSpPr>
            <a:spLocks noGrp="1"/>
          </p:cNvSpPr>
          <p:nvPr>
            <p:ph sz="half" idx="2"/>
          </p:nvPr>
        </p:nvSpPr>
        <p:spPr>
          <a:xfrm>
            <a:off x="890080" y="1999034"/>
            <a:ext cx="3655181" cy="264321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92704" y="1333829"/>
            <a:ext cx="3673182" cy="617934"/>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400"/>
            </a:lvl4pPr>
            <a:lvl5pPr marL="1371600" indent="0">
              <a:buNone/>
              <a:defRPr sz="1400"/>
            </a:lvl5pPr>
            <a:lvl6pPr marL="1714500" indent="0">
              <a:buNone/>
              <a:defRPr sz="1400"/>
            </a:lvl6pPr>
            <a:lvl7pPr marL="2057400" indent="0">
              <a:buNone/>
              <a:defRPr sz="1400"/>
            </a:lvl7pPr>
            <a:lvl8pPr marL="2400300" indent="0">
              <a:buNone/>
              <a:defRPr sz="1400"/>
            </a:lvl8pPr>
            <a:lvl9pPr marL="2743200" indent="0">
              <a:buNone/>
              <a:defRPr sz="1400"/>
            </a:lvl9pPr>
          </a:lstStyle>
          <a:p>
            <a:pPr lvl="0"/>
            <a:r>
              <a:rPr lang="zh-CN" altLang="en-US"/>
              <a:t>单击此处编辑母版文本样式</a:t>
            </a:r>
          </a:p>
        </p:txBody>
      </p:sp>
      <p:sp>
        <p:nvSpPr>
          <p:cNvPr id="6" name="内容占位符 5"/>
          <p:cNvSpPr>
            <a:spLocks noGrp="1"/>
          </p:cNvSpPr>
          <p:nvPr>
            <p:ph sz="quarter" idx="4"/>
          </p:nvPr>
        </p:nvSpPr>
        <p:spPr>
          <a:xfrm>
            <a:off x="4692704" y="1999034"/>
            <a:ext cx="3673182" cy="264321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82F288E0-7875-42C4-84C8-98DBBD3BF4D2}" type="datetimeFigureOut">
              <a:rPr lang="zh-CN" altLang="en-US" smtClean="0"/>
              <a:t>2023/5/22</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82F288E0-7875-42C4-84C8-98DBBD3BF4D2}" type="datetimeFigureOut">
              <a:rPr lang="zh-CN" altLang="en-US" smtClean="0"/>
              <a:t>2023/5/22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2F288E0-7875-42C4-84C8-98DBBD3BF4D2}" type="datetimeFigureOut">
              <a:rPr lang="zh-CN" altLang="en-US" smtClean="0"/>
              <a:t>2023/5/22</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342900"/>
            <a:ext cx="3124012" cy="1200150"/>
          </a:xfrm>
        </p:spPr>
        <p:txBody>
          <a:bodyPr anchor="b"/>
          <a:lstStyle>
            <a:lvl1pPr>
              <a:defRPr sz="2400"/>
            </a:lvl1pPr>
          </a:lstStyle>
          <a:p>
            <a:r>
              <a:rPr lang="zh-CN" altLang="en-US"/>
              <a:t>单击此处编辑母版标题样式</a:t>
            </a:r>
          </a:p>
        </p:txBody>
      </p:sp>
      <p:sp>
        <p:nvSpPr>
          <p:cNvPr id="3" name="图片占位符 2"/>
          <p:cNvSpPr>
            <a:spLocks noGrp="1"/>
          </p:cNvSpPr>
          <p:nvPr>
            <p:ph type="pic" idx="1"/>
          </p:nvPr>
        </p:nvSpPr>
        <p:spPr>
          <a:xfrm>
            <a:off x="3887391" y="342900"/>
            <a:ext cx="4629150" cy="4052888"/>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4" name="文本占位符 3"/>
          <p:cNvSpPr>
            <a:spLocks noGrp="1"/>
          </p:cNvSpPr>
          <p:nvPr>
            <p:ph type="body" sz="half" idx="2"/>
          </p:nvPr>
        </p:nvSpPr>
        <p:spPr>
          <a:xfrm>
            <a:off x="629841" y="1543050"/>
            <a:ext cx="3124012" cy="2858691"/>
          </a:xfrm>
        </p:spPr>
        <p:txBody>
          <a:bodyPr/>
          <a:lstStyle>
            <a:lvl1pPr marL="0" indent="0">
              <a:buNone/>
              <a:defRPr sz="1500"/>
            </a:lvl1pPr>
            <a:lvl2pPr marL="342900" indent="0">
              <a:buNone/>
              <a:defRPr sz="1400"/>
            </a:lvl2pPr>
            <a:lvl3pPr marL="685800" indent="0">
              <a:buNone/>
              <a:defRPr sz="1200"/>
            </a:lvl3pPr>
            <a:lvl4pPr marL="1028700" indent="0">
              <a:buNone/>
              <a:defRPr sz="1100"/>
            </a:lvl4pPr>
            <a:lvl5pPr marL="1371600" indent="0">
              <a:buNone/>
              <a:defRPr sz="1100"/>
            </a:lvl5pPr>
            <a:lvl6pPr marL="1714500" indent="0">
              <a:buNone/>
              <a:defRPr sz="1100"/>
            </a:lvl6pPr>
            <a:lvl7pPr marL="2057400" indent="0">
              <a:buNone/>
              <a:defRPr sz="1100"/>
            </a:lvl7pPr>
            <a:lvl8pPr marL="2400300" indent="0">
              <a:buNone/>
              <a:defRPr sz="1100"/>
            </a:lvl8pPr>
            <a:lvl9pPr marL="2743200" indent="0">
              <a:buNone/>
              <a:defRPr sz="11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82F288E0-7875-42C4-84C8-98DBBD3BF4D2}" type="datetimeFigureOut">
              <a:rPr lang="zh-CN" altLang="en-US" smtClean="0"/>
              <a:t>2023/5/22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5" y="273843"/>
            <a:ext cx="1971675" cy="4358879"/>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28650" y="273843"/>
            <a:ext cx="5800725" cy="4358879"/>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82F288E0-7875-42C4-84C8-98DBBD3BF4D2}" type="datetimeFigureOut">
              <a:rPr lang="zh-CN" altLang="en-US" smtClean="0"/>
              <a:t>2023/5/22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28650" y="273844"/>
            <a:ext cx="7886700" cy="994172"/>
          </a:xfrm>
          <a:prstGeom prst="rect">
            <a:avLst/>
          </a:prstGeom>
        </p:spPr>
        <p:txBody>
          <a:bodyPr vert="horz" lIns="68580" tIns="34290" rIns="68580" bIns="34290" rtlCol="0" anchor="ctr">
            <a:normAutofit/>
          </a:bodyPr>
          <a:lstStyle/>
          <a:p>
            <a:r>
              <a:rPr lang="zh-CN" altLang="en-US"/>
              <a:t>单击此处编辑母版标题样式</a:t>
            </a:r>
          </a:p>
        </p:txBody>
      </p:sp>
      <p:sp>
        <p:nvSpPr>
          <p:cNvPr id="3" name="文本占位符 2"/>
          <p:cNvSpPr>
            <a:spLocks noGrp="1"/>
          </p:cNvSpPr>
          <p:nvPr>
            <p:ph type="body" idx="1"/>
          </p:nvPr>
        </p:nvSpPr>
        <p:spPr>
          <a:xfrm>
            <a:off x="628650" y="1369218"/>
            <a:ext cx="7886700" cy="3263504"/>
          </a:xfrm>
          <a:prstGeom prst="rect">
            <a:avLst/>
          </a:prstGeom>
        </p:spPr>
        <p:txBody>
          <a:bodyPr vert="horz" lIns="68580" tIns="34290" rIns="68580" bIns="3429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28650" y="4767263"/>
            <a:ext cx="2057400" cy="273844"/>
          </a:xfrm>
          <a:prstGeom prst="rect">
            <a:avLst/>
          </a:prstGeom>
        </p:spPr>
        <p:txBody>
          <a:bodyPr vert="horz" lIns="68580" tIns="34290" rIns="68580" bIns="34290" rtlCol="0" anchor="ctr"/>
          <a:lstStyle>
            <a:lvl1pPr algn="l">
              <a:defRPr sz="900">
                <a:solidFill>
                  <a:schemeClr val="tx1">
                    <a:tint val="75000"/>
                  </a:schemeClr>
                </a:solidFill>
              </a:defRPr>
            </a:lvl1pPr>
          </a:lstStyle>
          <a:p>
            <a:fld id="{82F288E0-7875-42C4-84C8-98DBBD3BF4D2}" type="datetimeFigureOut">
              <a:rPr lang="zh-CN" altLang="en-US" smtClean="0"/>
              <a:t>2023/5/22</a:t>
            </a:fld>
            <a:endParaRPr lang="zh-CN" altLang="en-US"/>
          </a:p>
        </p:txBody>
      </p:sp>
      <p:sp>
        <p:nvSpPr>
          <p:cNvPr id="5" name="页脚占位符 4"/>
          <p:cNvSpPr>
            <a:spLocks noGrp="1"/>
          </p:cNvSpPr>
          <p:nvPr>
            <p:ph type="ftr" sz="quarter" idx="3"/>
          </p:nvPr>
        </p:nvSpPr>
        <p:spPr>
          <a:xfrm>
            <a:off x="3028950" y="4767263"/>
            <a:ext cx="3086100" cy="273844"/>
          </a:xfrm>
          <a:prstGeom prst="rect">
            <a:avLst/>
          </a:prstGeom>
        </p:spPr>
        <p:txBody>
          <a:bodyPr vert="horz" lIns="68580" tIns="34290" rIns="68580" bIns="34290" rtlCol="0" anchor="ctr"/>
          <a:lstStyle>
            <a:lvl1pPr algn="ctr">
              <a:defRPr sz="9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457950" y="4767263"/>
            <a:ext cx="2057400" cy="273844"/>
          </a:xfrm>
          <a:prstGeom prst="rect">
            <a:avLst/>
          </a:prstGeom>
        </p:spPr>
        <p:txBody>
          <a:bodyPr vert="horz" lIns="68580" tIns="34290" rIns="68580" bIns="34290" rtlCol="0" anchor="ctr"/>
          <a:lstStyle>
            <a:lvl1pPr algn="r">
              <a:defRPr sz="900">
                <a:solidFill>
                  <a:schemeClr val="tx1">
                    <a:tint val="75000"/>
                  </a:schemeClr>
                </a:solidFill>
              </a:defRPr>
            </a:lvl1pPr>
          </a:lstStyle>
          <a:p>
            <a:fld id="{7D9BB5D0-35E4-459D-AEF3-FE4D7C45CC19}"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p:bodyStyle>
    <p:otherStyle>
      <a:defPPr>
        <a:defRPr lang="zh-CN"/>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4.png"/><Relationship Id="rId4" Type="http://schemas.openxmlformats.org/officeDocument/2006/relationships/image" Target="../media/image29.png"/></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52000"/>
            <a:lum/>
          </a:blip>
          <a:srcRect/>
          <a:stretch>
            <a:fillRect/>
          </a:stretch>
        </a:blipFill>
        <a:effectLst/>
      </p:bgPr>
    </p:bg>
    <p:spTree>
      <p:nvGrpSpPr>
        <p:cNvPr id="1" name=""/>
        <p:cNvGrpSpPr/>
        <p:nvPr/>
      </p:nvGrpSpPr>
      <p:grpSpPr>
        <a:xfrm>
          <a:off x="0" y="0"/>
          <a:ext cx="0" cy="0"/>
          <a:chOff x="0" y="0"/>
          <a:chExt cx="0" cy="0"/>
        </a:xfrm>
      </p:grpSpPr>
      <p:grpSp>
        <p:nvGrpSpPr>
          <p:cNvPr id="3" name="组合 2"/>
          <p:cNvGrpSpPr/>
          <p:nvPr/>
        </p:nvGrpSpPr>
        <p:grpSpPr>
          <a:xfrm>
            <a:off x="1069975" y="1470660"/>
            <a:ext cx="7004685" cy="2272030"/>
            <a:chOff x="1685" y="2316"/>
            <a:chExt cx="11031" cy="3578"/>
          </a:xfrm>
        </p:grpSpPr>
        <p:sp>
          <p:nvSpPr>
            <p:cNvPr id="7" name="文本框 6"/>
            <p:cNvSpPr txBox="1"/>
            <p:nvPr/>
          </p:nvSpPr>
          <p:spPr>
            <a:xfrm>
              <a:off x="1685" y="2316"/>
              <a:ext cx="11031" cy="2240"/>
            </a:xfrm>
            <a:prstGeom prst="rect">
              <a:avLst/>
            </a:prstGeom>
            <a:noFill/>
          </p:spPr>
          <p:txBody>
            <a:bodyPr wrap="square" lIns="68580" tIns="34290" rIns="68580" bIns="34290" rtlCol="0">
              <a:spAutoFit/>
            </a:bodyPr>
            <a:lstStyle/>
            <a:p>
              <a:pPr algn="ctr"/>
              <a:r>
                <a:rPr lang="zh-CN" altLang="en-US" sz="4400" dirty="0">
                  <a:solidFill>
                    <a:srgbClr val="1B4367"/>
                  </a:solidFill>
                  <a:effectLst>
                    <a:outerShdw blurRad="38100" dist="38100" dir="2700000" algn="tl">
                      <a:srgbClr val="000000">
                        <a:alpha val="43137"/>
                      </a:srgbClr>
                    </a:outerShdw>
                  </a:effectLst>
                  <a:cs typeface="+mn-ea"/>
                  <a:sym typeface="+mn-lt"/>
                </a:rPr>
                <a:t>基于</a:t>
              </a:r>
              <a:r>
                <a:rPr lang="en-US" altLang="zh-CN" sz="4400" dirty="0">
                  <a:solidFill>
                    <a:srgbClr val="1B4367"/>
                  </a:solidFill>
                  <a:effectLst>
                    <a:outerShdw blurRad="38100" dist="38100" dir="2700000" algn="tl">
                      <a:srgbClr val="000000">
                        <a:alpha val="43137"/>
                      </a:srgbClr>
                    </a:outerShdw>
                  </a:effectLst>
                  <a:cs typeface="+mn-ea"/>
                  <a:sym typeface="+mn-lt"/>
                </a:rPr>
                <a:t>MATLAB</a:t>
              </a:r>
              <a:r>
                <a:rPr lang="zh-CN" altLang="en-US" sz="4400" dirty="0">
                  <a:solidFill>
                    <a:srgbClr val="1B4367"/>
                  </a:solidFill>
                  <a:effectLst>
                    <a:outerShdw blurRad="38100" dist="38100" dir="2700000" algn="tl">
                      <a:srgbClr val="000000">
                        <a:alpha val="43137"/>
                      </a:srgbClr>
                    </a:outerShdw>
                  </a:effectLst>
                  <a:cs typeface="+mn-ea"/>
                  <a:sym typeface="+mn-lt"/>
                </a:rPr>
                <a:t>实现的</a:t>
              </a:r>
              <a:endParaRPr lang="en-US" altLang="zh-CN" sz="4400" dirty="0">
                <a:solidFill>
                  <a:srgbClr val="1B4367"/>
                </a:solidFill>
                <a:effectLst>
                  <a:outerShdw blurRad="38100" dist="38100" dir="2700000" algn="tl">
                    <a:srgbClr val="000000">
                      <a:alpha val="43137"/>
                    </a:srgbClr>
                  </a:outerShdw>
                </a:effectLst>
                <a:cs typeface="+mn-ea"/>
                <a:sym typeface="+mn-lt"/>
              </a:endParaRPr>
            </a:p>
            <a:p>
              <a:pPr algn="ctr"/>
              <a:r>
                <a:rPr lang="zh-CN" altLang="en-US" sz="4400" dirty="0">
                  <a:solidFill>
                    <a:srgbClr val="1B4367"/>
                  </a:solidFill>
                  <a:effectLst>
                    <a:outerShdw blurRad="38100" dist="38100" dir="2700000" algn="tl">
                      <a:srgbClr val="000000">
                        <a:alpha val="43137"/>
                      </a:srgbClr>
                    </a:outerShdw>
                  </a:effectLst>
                  <a:cs typeface="+mn-ea"/>
                  <a:sym typeface="+mn-lt"/>
                </a:rPr>
                <a:t>模拟电路</a:t>
              </a:r>
              <a:r>
                <a:rPr lang="en-US" altLang="zh-CN" sz="4400" dirty="0">
                  <a:solidFill>
                    <a:srgbClr val="1B4367"/>
                  </a:solidFill>
                  <a:effectLst>
                    <a:outerShdw blurRad="38100" dist="38100" dir="2700000" algn="tl">
                      <a:srgbClr val="000000">
                        <a:alpha val="43137"/>
                      </a:srgbClr>
                    </a:outerShdw>
                  </a:effectLst>
                  <a:cs typeface="+mn-ea"/>
                  <a:sym typeface="+mn-lt"/>
                </a:rPr>
                <a:t>SPICE</a:t>
              </a:r>
              <a:r>
                <a:rPr lang="zh-CN" altLang="en-US" sz="4400" dirty="0">
                  <a:solidFill>
                    <a:srgbClr val="1B4367"/>
                  </a:solidFill>
                  <a:effectLst>
                    <a:outerShdw blurRad="38100" dist="38100" dir="2700000" algn="tl">
                      <a:srgbClr val="000000">
                        <a:alpha val="43137"/>
                      </a:srgbClr>
                    </a:outerShdw>
                  </a:effectLst>
                  <a:cs typeface="+mn-ea"/>
                  <a:sym typeface="+mn-lt"/>
                </a:rPr>
                <a:t>工具</a:t>
              </a:r>
              <a:endParaRPr lang="zh-CN" altLang="en-US" sz="4400" dirty="0">
                <a:solidFill>
                  <a:srgbClr val="1B4367"/>
                </a:solidFill>
                <a:effectLst>
                  <a:outerShdw blurRad="38100" dist="38100" dir="2700000" algn="tl">
                    <a:srgbClr val="000000">
                      <a:alpha val="43137"/>
                    </a:srgbClr>
                  </a:outerShdw>
                </a:effectLst>
                <a:latin typeface="+mj-lt"/>
                <a:ea typeface="+mj-lt"/>
                <a:cs typeface="+mn-ea"/>
                <a:sym typeface="+mn-lt"/>
              </a:endParaRPr>
            </a:p>
          </p:txBody>
        </p:sp>
        <p:sp>
          <p:nvSpPr>
            <p:cNvPr id="2" name="文本框 1"/>
            <p:cNvSpPr txBox="1"/>
            <p:nvPr/>
          </p:nvSpPr>
          <p:spPr>
            <a:xfrm>
              <a:off x="3096" y="4755"/>
              <a:ext cx="8624" cy="1139"/>
            </a:xfrm>
            <a:prstGeom prst="rect">
              <a:avLst/>
            </a:prstGeom>
            <a:noFill/>
          </p:spPr>
          <p:txBody>
            <a:bodyPr wrap="square" rtlCol="0">
              <a:spAutoFit/>
            </a:bodyPr>
            <a:lstStyle/>
            <a:p>
              <a:pPr algn="l" fontAlgn="auto">
                <a:lnSpc>
                  <a:spcPct val="100000"/>
                </a:lnSpc>
                <a:spcBef>
                  <a:spcPts val="600"/>
                </a:spcBef>
                <a:spcAft>
                  <a:spcPts val="0"/>
                </a:spcAft>
              </a:pPr>
              <a:r>
                <a:rPr lang="zh-CN" altLang="en-US" sz="1800" b="1" dirty="0">
                  <a:solidFill>
                    <a:srgbClr val="1B4370"/>
                  </a:solidFill>
                  <a:ea typeface="+mn-lt"/>
                  <a:cs typeface="+mn-lt"/>
                </a:rPr>
                <a:t>小组成员：郑志宇，朱瑞宸，林与正，张润洲</a:t>
              </a:r>
              <a:endParaRPr lang="en-US" altLang="zh-CN" sz="1800" b="1" dirty="0">
                <a:solidFill>
                  <a:srgbClr val="1B4370"/>
                </a:solidFill>
                <a:ea typeface="+mn-lt"/>
                <a:cs typeface="+mn-lt"/>
              </a:endParaRPr>
            </a:p>
            <a:p>
              <a:pPr algn="ctr" fontAlgn="auto">
                <a:lnSpc>
                  <a:spcPct val="100000"/>
                </a:lnSpc>
                <a:spcBef>
                  <a:spcPts val="600"/>
                </a:spcBef>
                <a:spcAft>
                  <a:spcPts val="0"/>
                </a:spcAft>
              </a:pPr>
              <a:r>
                <a:rPr lang="en-US" altLang="zh-CN" sz="1800" b="1" dirty="0">
                  <a:solidFill>
                    <a:srgbClr val="1B4370"/>
                  </a:solidFill>
                  <a:ea typeface="+mn-lt"/>
                  <a:cs typeface="+mn-lt"/>
                </a:rPr>
                <a:t>2023.05.22</a:t>
              </a:r>
              <a:endParaRPr lang="en-US" altLang="zh-CN" sz="1600" b="1" dirty="0">
                <a:solidFill>
                  <a:srgbClr val="1B4370"/>
                </a:solidFill>
                <a:ea typeface="+mn-lt"/>
                <a:cs typeface="+mn-lt"/>
              </a:endParaRPr>
            </a:p>
          </p:txBody>
        </p:sp>
      </p:grpSp>
    </p:spTree>
  </p:cSld>
  <p:clrMapOvr>
    <a:masterClrMapping/>
  </p:clrMapOvr>
  <mc:AlternateContent xmlns:mc="http://schemas.openxmlformats.org/markup-compatibility/2006" xmlns:p14="http://schemas.microsoft.com/office/powerpoint/2010/main">
    <mc:Choice Requires="p14">
      <p:transition spd="slow">
        <p14:prism isContent="1"/>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598170" y="1342636"/>
            <a:ext cx="4075430" cy="3508653"/>
          </a:xfrm>
          <a:prstGeom prst="rect">
            <a:avLst/>
          </a:prstGeom>
          <a:noFill/>
        </p:spPr>
        <p:txBody>
          <a:bodyPr wrap="square" rtlCol="0">
            <a:spAutoFit/>
          </a:bodyPr>
          <a:lstStyle/>
          <a:p>
            <a:pPr marL="342900" indent="-342900">
              <a:spcBef>
                <a:spcPts val="900"/>
              </a:spcBef>
              <a:spcAft>
                <a:spcPts val="900"/>
              </a:spcAft>
              <a:buFont typeface="Arial" panose="020B0604020202020204" pitchFamily="34" charset="0"/>
              <a:buChar char="•"/>
            </a:pPr>
            <a:r>
              <a:rPr lang="zh-CN" altLang="en-US" sz="2000" b="1" dirty="0">
                <a:solidFill>
                  <a:schemeClr val="accent1">
                    <a:lumMod val="50000"/>
                  </a:schemeClr>
                </a:solidFill>
                <a:cs typeface="Times New Roman" panose="02020603050405020304" pitchFamily="18" charset="0"/>
              </a:rPr>
              <a:t>项目顶层模块的实现</a:t>
            </a:r>
            <a:endParaRPr lang="en-US" altLang="zh-CN" sz="2000" b="1" dirty="0">
              <a:solidFill>
                <a:schemeClr val="accent1">
                  <a:lumMod val="50000"/>
                </a:schemeClr>
              </a:solidFill>
              <a:cs typeface="Times New Roman" panose="02020603050405020304" pitchFamily="18" charset="0"/>
            </a:endParaRPr>
          </a:p>
          <a:p>
            <a:pPr marL="342900" indent="-342900">
              <a:spcBef>
                <a:spcPts val="900"/>
              </a:spcBef>
              <a:spcAft>
                <a:spcPts val="900"/>
              </a:spcAft>
              <a:buFont typeface="Arial" panose="020B0604020202020204" pitchFamily="34" charset="0"/>
              <a:buChar char="•"/>
            </a:pPr>
            <a:r>
              <a:rPr lang="en-US" altLang="zh-CN" sz="2000" b="1" dirty="0">
                <a:solidFill>
                  <a:schemeClr val="accent1">
                    <a:lumMod val="50000"/>
                  </a:schemeClr>
                </a:solidFill>
                <a:cs typeface="Times New Roman" panose="02020603050405020304" pitchFamily="18" charset="0"/>
              </a:rPr>
              <a:t>Part 1 </a:t>
            </a:r>
            <a:r>
              <a:rPr lang="en-US" altLang="zh-CN" sz="2000" b="1" dirty="0" err="1">
                <a:solidFill>
                  <a:schemeClr val="accent1">
                    <a:lumMod val="50000"/>
                  </a:schemeClr>
                </a:solidFill>
                <a:cs typeface="Times New Roman" panose="02020603050405020304" pitchFamily="18" charset="0"/>
              </a:rPr>
              <a:t>电路文件的读取与解析</a:t>
            </a:r>
            <a:endParaRPr lang="en-US" altLang="zh-CN" sz="2000" b="1" dirty="0">
              <a:solidFill>
                <a:schemeClr val="accent1">
                  <a:lumMod val="50000"/>
                </a:schemeClr>
              </a:solidFill>
              <a:cs typeface="Times New Roman" panose="02020603050405020304" pitchFamily="18" charset="0"/>
            </a:endParaRPr>
          </a:p>
          <a:p>
            <a:pPr marL="685800" lvl="1" indent="-342900">
              <a:spcBef>
                <a:spcPts val="900"/>
              </a:spcBef>
              <a:spcAft>
                <a:spcPts val="900"/>
              </a:spcAft>
              <a:buFont typeface="Arial" panose="020B0604020202020204" pitchFamily="34" charset="0"/>
              <a:buChar char="•"/>
            </a:pPr>
            <a:r>
              <a:rPr lang="zh-CN" altLang="en-US" sz="1600" dirty="0">
                <a:solidFill>
                  <a:schemeClr val="accent1">
                    <a:lumMod val="75000"/>
                  </a:schemeClr>
                </a:solidFill>
                <a:cs typeface="Times New Roman" panose="02020603050405020304" pitchFamily="18" charset="0"/>
              </a:rPr>
              <a:t>网表解析与接口定义</a:t>
            </a:r>
            <a:endParaRPr lang="en-US" altLang="zh-CN" sz="1600" dirty="0">
              <a:solidFill>
                <a:schemeClr val="accent1">
                  <a:lumMod val="75000"/>
                </a:schemeClr>
              </a:solidFill>
              <a:cs typeface="Times New Roman" panose="02020603050405020304" pitchFamily="18" charset="0"/>
            </a:endParaRPr>
          </a:p>
          <a:p>
            <a:pPr marL="685800" lvl="1" indent="-342900">
              <a:spcBef>
                <a:spcPts val="900"/>
              </a:spcBef>
              <a:spcAft>
                <a:spcPts val="900"/>
              </a:spcAft>
              <a:buFont typeface="Arial" panose="020B0604020202020204" pitchFamily="34" charset="0"/>
              <a:buChar char="•"/>
            </a:pPr>
            <a:r>
              <a:rPr lang="zh-CN" altLang="en-US" sz="1600" dirty="0">
                <a:solidFill>
                  <a:schemeClr val="accent1">
                    <a:lumMod val="75000"/>
                  </a:schemeClr>
                </a:solidFill>
                <a:cs typeface="Times New Roman" panose="02020603050405020304" pitchFamily="18" charset="0"/>
              </a:rPr>
              <a:t>网表信息预处理</a:t>
            </a:r>
            <a:endParaRPr lang="en-US" altLang="zh-CN" sz="1600" dirty="0">
              <a:solidFill>
                <a:schemeClr val="accent1">
                  <a:lumMod val="75000"/>
                </a:schemeClr>
              </a:solidFill>
              <a:cs typeface="Times New Roman" panose="02020603050405020304" pitchFamily="18" charset="0"/>
            </a:endParaRPr>
          </a:p>
          <a:p>
            <a:pPr marL="342900" indent="-342900">
              <a:spcBef>
                <a:spcPts val="900"/>
              </a:spcBef>
              <a:spcAft>
                <a:spcPts val="900"/>
              </a:spcAft>
              <a:buFont typeface="Arial" panose="020B0604020202020204" pitchFamily="34" charset="0"/>
              <a:buChar char="•"/>
            </a:pPr>
            <a:r>
              <a:rPr lang="en-US" altLang="zh-CN" sz="2000" b="1" dirty="0">
                <a:solidFill>
                  <a:schemeClr val="accent1">
                    <a:lumMod val="50000"/>
                  </a:schemeClr>
                </a:solidFill>
                <a:cs typeface="Times New Roman" panose="02020603050405020304" pitchFamily="18" charset="0"/>
              </a:rPr>
              <a:t>Part 2 DC</a:t>
            </a:r>
            <a:r>
              <a:rPr lang="zh-CN" altLang="en-US" sz="2000" b="1" dirty="0">
                <a:solidFill>
                  <a:schemeClr val="accent1">
                    <a:lumMod val="50000"/>
                  </a:schemeClr>
                </a:solidFill>
                <a:cs typeface="Times New Roman" panose="02020603050405020304" pitchFamily="18" charset="0"/>
              </a:rPr>
              <a:t>分析</a:t>
            </a:r>
            <a:endParaRPr lang="en-US" altLang="zh-CN" sz="2000" b="1" dirty="0">
              <a:solidFill>
                <a:schemeClr val="accent1">
                  <a:lumMod val="50000"/>
                </a:schemeClr>
              </a:solidFill>
              <a:cs typeface="Times New Roman" panose="02020603050405020304" pitchFamily="18" charset="0"/>
            </a:endParaRPr>
          </a:p>
          <a:p>
            <a:pPr marL="685800" lvl="1" indent="-342900">
              <a:spcBef>
                <a:spcPts val="900"/>
              </a:spcBef>
              <a:spcAft>
                <a:spcPts val="900"/>
              </a:spcAft>
              <a:buFont typeface="Arial" panose="020B0604020202020204" pitchFamily="34" charset="0"/>
              <a:buChar char="•"/>
            </a:pPr>
            <a:r>
              <a:rPr lang="zh-CN" altLang="en-US" sz="1600" dirty="0">
                <a:solidFill>
                  <a:schemeClr val="accent1">
                    <a:lumMod val="75000"/>
                  </a:schemeClr>
                </a:solidFill>
                <a:cs typeface="Times New Roman" panose="02020603050405020304" pitchFamily="18" charset="0"/>
              </a:rPr>
              <a:t>非线性网表</a:t>
            </a:r>
            <a:r>
              <a:rPr lang="en-US" altLang="zh-CN" sz="1600" dirty="0">
                <a:solidFill>
                  <a:schemeClr val="accent1">
                    <a:lumMod val="75000"/>
                  </a:schemeClr>
                </a:solidFill>
                <a:cs typeface="Times New Roman" panose="02020603050405020304" pitchFamily="18" charset="0"/>
              </a:rPr>
              <a:t>DC</a:t>
            </a:r>
            <a:r>
              <a:rPr lang="zh-CN" altLang="en-US" sz="1600" dirty="0">
                <a:solidFill>
                  <a:schemeClr val="accent1">
                    <a:lumMod val="75000"/>
                  </a:schemeClr>
                </a:solidFill>
                <a:cs typeface="Times New Roman" panose="02020603050405020304" pitchFamily="18" charset="0"/>
              </a:rPr>
              <a:t>迭代</a:t>
            </a:r>
            <a:endParaRPr lang="en-US" altLang="zh-CN" sz="1600" dirty="0">
              <a:solidFill>
                <a:schemeClr val="accent1">
                  <a:lumMod val="75000"/>
                </a:schemeClr>
              </a:solidFill>
              <a:cs typeface="Times New Roman" panose="02020603050405020304" pitchFamily="18" charset="0"/>
            </a:endParaRPr>
          </a:p>
          <a:p>
            <a:pPr marL="685800" lvl="1" indent="-342900">
              <a:spcBef>
                <a:spcPts val="900"/>
              </a:spcBef>
              <a:spcAft>
                <a:spcPts val="900"/>
              </a:spcAft>
              <a:buFont typeface="Arial" panose="020B0604020202020204" pitchFamily="34" charset="0"/>
              <a:buChar char="•"/>
            </a:pPr>
            <a:r>
              <a:rPr lang="en-US" altLang="zh-CN" sz="1600" dirty="0">
                <a:solidFill>
                  <a:schemeClr val="accent1">
                    <a:lumMod val="75000"/>
                  </a:schemeClr>
                </a:solidFill>
                <a:cs typeface="Times New Roman" panose="02020603050405020304" pitchFamily="18" charset="0"/>
              </a:rPr>
              <a:t>DC</a:t>
            </a:r>
            <a:r>
              <a:rPr lang="zh-CN" altLang="en-US" sz="1600" dirty="0">
                <a:solidFill>
                  <a:schemeClr val="accent1">
                    <a:lumMod val="75000"/>
                  </a:schemeClr>
                </a:solidFill>
                <a:cs typeface="Times New Roman" panose="02020603050405020304" pitchFamily="18" charset="0"/>
              </a:rPr>
              <a:t>扫描</a:t>
            </a:r>
            <a:endParaRPr lang="en-US" altLang="zh-CN" sz="1600" dirty="0">
              <a:solidFill>
                <a:schemeClr val="accent1">
                  <a:lumMod val="75000"/>
                </a:schemeClr>
              </a:solidFill>
              <a:cs typeface="Times New Roman" panose="02020603050405020304" pitchFamily="18" charset="0"/>
            </a:endParaRPr>
          </a:p>
        </p:txBody>
      </p:sp>
      <p:sp>
        <p:nvSpPr>
          <p:cNvPr id="5" name="文本框 4"/>
          <p:cNvSpPr txBox="1"/>
          <p:nvPr/>
        </p:nvSpPr>
        <p:spPr>
          <a:xfrm>
            <a:off x="889212" y="383962"/>
            <a:ext cx="1826141" cy="584775"/>
          </a:xfrm>
          <a:prstGeom prst="rect">
            <a:avLst/>
          </a:prstGeom>
          <a:noFill/>
        </p:spPr>
        <p:txBody>
          <a:bodyPr wrap="none" rtlCol="0">
            <a:spAutoFit/>
          </a:bodyPr>
          <a:lstStyle/>
          <a:p>
            <a:r>
              <a:rPr lang="zh-CN" altLang="en-US" sz="3200" dirty="0">
                <a:solidFill>
                  <a:schemeClr val="accent5">
                    <a:lumMod val="75000"/>
                  </a:schemeClr>
                </a:solidFill>
                <a:effectLst>
                  <a:outerShdw blurRad="38100" dist="38100" dir="2700000" algn="tl">
                    <a:srgbClr val="000000">
                      <a:alpha val="43137"/>
                    </a:srgbClr>
                  </a:outerShdw>
                </a:effectLst>
                <a:cs typeface="+mn-ea"/>
              </a:rPr>
              <a:t>项目板块</a:t>
            </a:r>
          </a:p>
        </p:txBody>
      </p:sp>
      <p:sp>
        <p:nvSpPr>
          <p:cNvPr id="4" name="文本框 3">
            <a:extLst>
              <a:ext uri="{FF2B5EF4-FFF2-40B4-BE49-F238E27FC236}">
                <a16:creationId xmlns:a16="http://schemas.microsoft.com/office/drawing/2014/main" id="{13D2E14E-E10D-4D80-984A-B2DC2811181B}"/>
              </a:ext>
            </a:extLst>
          </p:cNvPr>
          <p:cNvSpPr txBox="1"/>
          <p:nvPr/>
        </p:nvSpPr>
        <p:spPr>
          <a:xfrm>
            <a:off x="4775047" y="1342636"/>
            <a:ext cx="3291994" cy="3862596"/>
          </a:xfrm>
          <a:prstGeom prst="rect">
            <a:avLst/>
          </a:prstGeom>
          <a:noFill/>
        </p:spPr>
        <p:txBody>
          <a:bodyPr wrap="square" rtlCol="0">
            <a:spAutoFit/>
          </a:bodyPr>
          <a:lstStyle/>
          <a:p>
            <a:pPr marL="342900" indent="-342900">
              <a:spcBef>
                <a:spcPts val="900"/>
              </a:spcBef>
              <a:spcAft>
                <a:spcPts val="900"/>
              </a:spcAft>
              <a:buFont typeface="Arial" panose="020B0604020202020204" pitchFamily="34" charset="0"/>
              <a:buChar char="•"/>
            </a:pPr>
            <a:r>
              <a:rPr lang="en-US" altLang="zh-CN" sz="2000" b="1" dirty="0">
                <a:solidFill>
                  <a:schemeClr val="accent1">
                    <a:lumMod val="50000"/>
                  </a:schemeClr>
                </a:solidFill>
                <a:cs typeface="Times New Roman" panose="02020603050405020304" pitchFamily="18" charset="0"/>
              </a:rPr>
              <a:t>Part 3 </a:t>
            </a:r>
            <a:r>
              <a:rPr lang="zh-CN" altLang="en-US" sz="2000" b="1" dirty="0">
                <a:solidFill>
                  <a:schemeClr val="accent1">
                    <a:lumMod val="50000"/>
                  </a:schemeClr>
                </a:solidFill>
                <a:cs typeface="Times New Roman" panose="02020603050405020304" pitchFamily="18" charset="0"/>
              </a:rPr>
              <a:t>瞬态分析</a:t>
            </a:r>
            <a:endParaRPr lang="en-US" altLang="zh-CN" sz="2000" b="1" dirty="0">
              <a:solidFill>
                <a:schemeClr val="accent1">
                  <a:lumMod val="50000"/>
                </a:schemeClr>
              </a:solidFill>
              <a:cs typeface="Times New Roman" panose="02020603050405020304" pitchFamily="18" charset="0"/>
            </a:endParaRPr>
          </a:p>
          <a:p>
            <a:pPr marL="685800" lvl="1" indent="-342900">
              <a:spcBef>
                <a:spcPts val="900"/>
              </a:spcBef>
              <a:spcAft>
                <a:spcPts val="900"/>
              </a:spcAft>
              <a:buFont typeface="Arial" panose="020B0604020202020204" pitchFamily="34" charset="0"/>
              <a:buChar char="•"/>
            </a:pPr>
            <a:r>
              <a:rPr lang="zh-CN" altLang="en-US" sz="1600" dirty="0">
                <a:solidFill>
                  <a:schemeClr val="accent1">
                    <a:lumMod val="75000"/>
                  </a:schemeClr>
                </a:solidFill>
                <a:cs typeface="Times New Roman" panose="02020603050405020304" pitchFamily="18" charset="0"/>
              </a:rPr>
              <a:t>瞬态分析初值</a:t>
            </a:r>
            <a:endParaRPr lang="en-US" altLang="zh-CN" sz="1600" dirty="0">
              <a:solidFill>
                <a:schemeClr val="accent1">
                  <a:lumMod val="75000"/>
                </a:schemeClr>
              </a:solidFill>
              <a:cs typeface="Times New Roman" panose="02020603050405020304" pitchFamily="18" charset="0"/>
            </a:endParaRPr>
          </a:p>
          <a:p>
            <a:pPr marL="685800" lvl="1" indent="-342900">
              <a:spcBef>
                <a:spcPts val="900"/>
              </a:spcBef>
              <a:spcAft>
                <a:spcPts val="900"/>
              </a:spcAft>
              <a:buFont typeface="Arial" panose="020B0604020202020204" pitchFamily="34" charset="0"/>
              <a:buChar char="•"/>
            </a:pPr>
            <a:r>
              <a:rPr lang="zh-CN" altLang="en-US" sz="1600" dirty="0">
                <a:solidFill>
                  <a:schemeClr val="accent1">
                    <a:lumMod val="75000"/>
                  </a:schemeClr>
                </a:solidFill>
                <a:cs typeface="Times New Roman" panose="02020603050405020304" pitchFamily="18" charset="0"/>
              </a:rPr>
              <a:t>瞬态分析推进过程</a:t>
            </a:r>
            <a:endParaRPr lang="en-US" altLang="zh-CN" sz="1600" dirty="0">
              <a:solidFill>
                <a:schemeClr val="accent1">
                  <a:lumMod val="75000"/>
                </a:schemeClr>
              </a:solidFill>
              <a:cs typeface="Times New Roman" panose="02020603050405020304" pitchFamily="18" charset="0"/>
            </a:endParaRPr>
          </a:p>
          <a:p>
            <a:pPr marL="685800" lvl="1" indent="-342900">
              <a:spcBef>
                <a:spcPts val="900"/>
              </a:spcBef>
              <a:spcAft>
                <a:spcPts val="900"/>
              </a:spcAft>
              <a:buFont typeface="Arial" panose="020B0604020202020204" pitchFamily="34" charset="0"/>
              <a:buChar char="•"/>
            </a:pPr>
            <a:r>
              <a:rPr lang="zh-CN" altLang="en-US" sz="1600" dirty="0">
                <a:solidFill>
                  <a:schemeClr val="accent1">
                    <a:lumMod val="75000"/>
                  </a:schemeClr>
                </a:solidFill>
                <a:cs typeface="Times New Roman" panose="02020603050405020304" pitchFamily="18" charset="0"/>
              </a:rPr>
              <a:t>稳态响应</a:t>
            </a:r>
            <a:endParaRPr lang="en-US" altLang="zh-CN" sz="1600" dirty="0">
              <a:solidFill>
                <a:schemeClr val="accent1">
                  <a:lumMod val="75000"/>
                </a:schemeClr>
              </a:solidFill>
              <a:cs typeface="Times New Roman" panose="02020603050405020304" pitchFamily="18" charset="0"/>
            </a:endParaRPr>
          </a:p>
          <a:p>
            <a:pPr marL="342900" indent="-342900">
              <a:spcBef>
                <a:spcPts val="900"/>
              </a:spcBef>
              <a:spcAft>
                <a:spcPts val="900"/>
              </a:spcAft>
              <a:buFont typeface="Arial" panose="020B0604020202020204" pitchFamily="34" charset="0"/>
              <a:buChar char="•"/>
            </a:pPr>
            <a:r>
              <a:rPr lang="en-US" altLang="zh-CN" sz="2000" b="1" dirty="0">
                <a:solidFill>
                  <a:schemeClr val="accent1">
                    <a:lumMod val="50000"/>
                  </a:schemeClr>
                </a:solidFill>
                <a:cs typeface="Times New Roman" panose="02020603050405020304" pitchFamily="18" charset="0"/>
              </a:rPr>
              <a:t>Part 4 </a:t>
            </a:r>
            <a:r>
              <a:rPr lang="zh-CN" altLang="en-US" sz="2000" b="1" dirty="0">
                <a:solidFill>
                  <a:schemeClr val="accent1">
                    <a:lumMod val="50000"/>
                  </a:schemeClr>
                </a:solidFill>
                <a:cs typeface="Times New Roman" panose="02020603050405020304" pitchFamily="18" charset="0"/>
              </a:rPr>
              <a:t>频率响应分析</a:t>
            </a:r>
            <a:endParaRPr lang="en-US" altLang="zh-CN" sz="2000" b="1" dirty="0">
              <a:solidFill>
                <a:schemeClr val="accent1">
                  <a:lumMod val="50000"/>
                </a:schemeClr>
              </a:solidFill>
              <a:cs typeface="Times New Roman" panose="02020603050405020304" pitchFamily="18" charset="0"/>
            </a:endParaRPr>
          </a:p>
          <a:p>
            <a:pPr marL="685800" lvl="1" indent="-342900">
              <a:spcBef>
                <a:spcPts val="900"/>
              </a:spcBef>
              <a:spcAft>
                <a:spcPts val="900"/>
              </a:spcAft>
              <a:buFont typeface="Arial" panose="020B0604020202020204" pitchFamily="34" charset="0"/>
              <a:buChar char="•"/>
              <a:defRPr/>
            </a:pPr>
            <a:r>
              <a:rPr lang="zh-CN" altLang="en-US" sz="1600">
                <a:solidFill>
                  <a:srgbClr val="5B9BD5">
                    <a:lumMod val="75000"/>
                  </a:srgbClr>
                </a:solidFill>
                <a:latin typeface="微软雅黑"/>
                <a:ea typeface="微软雅黑"/>
                <a:cs typeface="Times New Roman" panose="02020603050405020304" pitchFamily="18" charset="0"/>
              </a:rPr>
              <a:t>频率响应</a:t>
            </a:r>
            <a:endParaRPr lang="en-US" altLang="zh-CN" sz="1600">
              <a:solidFill>
                <a:srgbClr val="5B9BD5">
                  <a:lumMod val="75000"/>
                </a:srgbClr>
              </a:solidFill>
              <a:latin typeface="微软雅黑"/>
              <a:ea typeface="微软雅黑"/>
              <a:cs typeface="Times New Roman" panose="02020603050405020304" pitchFamily="18" charset="0"/>
            </a:endParaRPr>
          </a:p>
          <a:p>
            <a:pPr marL="685800" marR="0" lvl="1" indent="-342900" algn="l" defTabSz="685800" rtl="0" eaLnBrk="1" fontAlgn="auto" latinLnBrk="0" hangingPunct="1">
              <a:lnSpc>
                <a:spcPct val="100000"/>
              </a:lnSpc>
              <a:spcBef>
                <a:spcPts val="900"/>
              </a:spcBef>
              <a:spcAft>
                <a:spcPts val="900"/>
              </a:spcAft>
              <a:buClrTx/>
              <a:buSzTx/>
              <a:buFont typeface="Arial" panose="020B0604020202020204" pitchFamily="34" charset="0"/>
              <a:buChar char="•"/>
              <a:tabLst/>
              <a:defRPr/>
            </a:pPr>
            <a:r>
              <a:rPr lang="zh-CN" altLang="en-US" sz="1600" dirty="0">
                <a:solidFill>
                  <a:srgbClr val="5B9BD5">
                    <a:lumMod val="75000"/>
                  </a:srgbClr>
                </a:solidFill>
                <a:latin typeface="微软雅黑"/>
                <a:ea typeface="微软雅黑"/>
                <a:cs typeface="Times New Roman" panose="02020603050405020304" pitchFamily="18" charset="0"/>
              </a:rPr>
              <a:t>零极点分析</a:t>
            </a:r>
            <a:endParaRPr lang="en-US" altLang="zh-CN" sz="1600" dirty="0">
              <a:solidFill>
                <a:srgbClr val="5B9BD5">
                  <a:lumMod val="75000"/>
                </a:srgbClr>
              </a:solidFill>
              <a:latin typeface="微软雅黑"/>
              <a:ea typeface="微软雅黑"/>
              <a:cs typeface="Times New Roman" panose="02020603050405020304" pitchFamily="18" charset="0"/>
            </a:endParaRPr>
          </a:p>
          <a:p>
            <a:pPr marL="342900" indent="-342900">
              <a:spcBef>
                <a:spcPts val="900"/>
              </a:spcBef>
              <a:spcAft>
                <a:spcPts val="900"/>
              </a:spcAft>
              <a:buFont typeface="Arial" panose="020B0604020202020204" pitchFamily="34" charset="0"/>
              <a:buChar char="•"/>
            </a:pPr>
            <a:r>
              <a:rPr lang="en-US" altLang="zh-CN" sz="2000" b="1" dirty="0">
                <a:solidFill>
                  <a:schemeClr val="accent1">
                    <a:lumMod val="50000"/>
                  </a:schemeClr>
                </a:solidFill>
                <a:cs typeface="Times New Roman" panose="02020603050405020304" pitchFamily="18" charset="0"/>
              </a:rPr>
              <a:t>Part 5 </a:t>
            </a:r>
            <a:r>
              <a:rPr lang="zh-CN" altLang="en-US" sz="2000" b="1" dirty="0">
                <a:solidFill>
                  <a:schemeClr val="accent1">
                    <a:lumMod val="50000"/>
                  </a:schemeClr>
                </a:solidFill>
                <a:cs typeface="Times New Roman" panose="02020603050405020304" pitchFamily="18" charset="0"/>
              </a:rPr>
              <a:t>输出结果</a:t>
            </a:r>
            <a:endParaRPr lang="en-US" altLang="zh-CN" sz="2000" b="1" dirty="0">
              <a:solidFill>
                <a:schemeClr val="accent1">
                  <a:lumMod val="50000"/>
                </a:schemeClr>
              </a:solidFill>
              <a:cs typeface="Times New Roman" panose="02020603050405020304" pitchFamily="18" charset="0"/>
            </a:endParaRPr>
          </a:p>
        </p:txBody>
      </p:sp>
    </p:spTree>
    <p:extLst>
      <p:ext uri="{BB962C8B-B14F-4D97-AF65-F5344CB8AC3E}">
        <p14:creationId xmlns:p14="http://schemas.microsoft.com/office/powerpoint/2010/main" val="1890670771"/>
      </p:ext>
    </p:extLst>
  </p:cSld>
  <p:clrMapOvr>
    <a:masterClrMapping/>
  </p:clrMapOvr>
  <mc:AlternateContent xmlns:mc="http://schemas.openxmlformats.org/markup-compatibility/2006" xmlns:p14="http://schemas.microsoft.com/office/powerpoint/2010/main">
    <mc:Choice Requires="p14">
      <p:transition spd="slow">
        <p14:gallery dir="l"/>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828252" y="719166"/>
            <a:ext cx="763481" cy="1569660"/>
          </a:xfrm>
          <a:prstGeom prst="rect">
            <a:avLst/>
          </a:prstGeom>
          <a:noFill/>
        </p:spPr>
        <p:txBody>
          <a:bodyPr wrap="square" rtlCol="0">
            <a:spAutoFit/>
          </a:bodyPr>
          <a:lstStyle/>
          <a:p>
            <a:r>
              <a:rPr lang="zh-CN" altLang="en-US" sz="3200" dirty="0">
                <a:solidFill>
                  <a:schemeClr val="accent5">
                    <a:lumMod val="75000"/>
                  </a:schemeClr>
                </a:solidFill>
                <a:effectLst>
                  <a:outerShdw blurRad="38100" dist="38100" dir="2700000" algn="tl">
                    <a:srgbClr val="000000">
                      <a:alpha val="43137"/>
                    </a:srgbClr>
                  </a:outerShdw>
                </a:effectLst>
                <a:cs typeface="+mn-ea"/>
              </a:rPr>
              <a:t>流程图</a:t>
            </a:r>
          </a:p>
        </p:txBody>
      </p:sp>
      <p:pic>
        <p:nvPicPr>
          <p:cNvPr id="4" name="图片 3">
            <a:extLst>
              <a:ext uri="{FF2B5EF4-FFF2-40B4-BE49-F238E27FC236}">
                <a16:creationId xmlns:a16="http://schemas.microsoft.com/office/drawing/2014/main" id="{043F026A-6617-4650-A66A-E2CA4D42E73F}"/>
              </a:ext>
            </a:extLst>
          </p:cNvPr>
          <p:cNvPicPr>
            <a:picLocks noChangeAspect="1"/>
          </p:cNvPicPr>
          <p:nvPr/>
        </p:nvPicPr>
        <p:blipFill>
          <a:blip r:embed="rId3"/>
          <a:stretch>
            <a:fillRect/>
          </a:stretch>
        </p:blipFill>
        <p:spPr>
          <a:xfrm>
            <a:off x="2137970" y="0"/>
            <a:ext cx="6818779" cy="5143500"/>
          </a:xfrm>
          <a:prstGeom prst="rect">
            <a:avLst/>
          </a:prstGeom>
        </p:spPr>
      </p:pic>
    </p:spTree>
    <p:extLst>
      <p:ext uri="{BB962C8B-B14F-4D97-AF65-F5344CB8AC3E}">
        <p14:creationId xmlns:p14="http://schemas.microsoft.com/office/powerpoint/2010/main" val="2845866750"/>
      </p:ext>
    </p:extLst>
  </p:cSld>
  <p:clrMapOvr>
    <a:masterClrMapping/>
  </p:clrMapOvr>
  <mc:AlternateContent xmlns:mc="http://schemas.openxmlformats.org/markup-compatibility/2006" xmlns:p14="http://schemas.microsoft.com/office/powerpoint/2010/main">
    <mc:Choice Requires="p14">
      <p:transition spd="slow">
        <p14:gallery dir="l"/>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659130" y="1589234"/>
            <a:ext cx="7680198" cy="2785378"/>
          </a:xfrm>
          <a:prstGeom prst="rect">
            <a:avLst/>
          </a:prstGeom>
          <a:noFill/>
        </p:spPr>
        <p:txBody>
          <a:bodyPr wrap="square" rtlCol="0">
            <a:spAutoFit/>
          </a:bodyPr>
          <a:lstStyle/>
          <a:p>
            <a:pPr marL="342900" indent="-342900">
              <a:spcBef>
                <a:spcPts val="900"/>
              </a:spcBef>
              <a:spcAft>
                <a:spcPts val="900"/>
              </a:spcAft>
              <a:buFont typeface="Arial" panose="020B0604020202020204" pitchFamily="34" charset="0"/>
              <a:buChar char="•"/>
            </a:pPr>
            <a:r>
              <a:rPr lang="zh-CN" altLang="en-US" sz="2000" b="1" dirty="0">
                <a:solidFill>
                  <a:schemeClr val="accent1">
                    <a:lumMod val="50000"/>
                  </a:schemeClr>
                </a:solidFill>
                <a:effectLst/>
                <a:latin typeface="微软雅黑" panose="020B0503020204020204" pitchFamily="34" charset="-122"/>
                <a:ea typeface="微软雅黑" panose="020B0503020204020204" pitchFamily="34" charset="-122"/>
                <a:cs typeface="Times New Roman" panose="02020603050405020304" pitchFamily="18" charset="0"/>
              </a:rPr>
              <a:t>使用正则表达式匹配</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解析网表</a:t>
            </a:r>
            <a:endParaRPr lang="en-US" altLang="zh-CN" sz="2000" b="1" dirty="0">
              <a:solidFill>
                <a:schemeClr val="accent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628650" lvl="1" indent="-285750">
              <a:spcBef>
                <a:spcPts val="900"/>
              </a:spcBef>
              <a:spcAft>
                <a:spcPts val="900"/>
              </a:spcAft>
              <a:buFont typeface="Arial" panose="020B0604020202020204" pitchFamily="34" charset="0"/>
              <a:buChar char="•"/>
            </a:pPr>
            <a:r>
              <a:rPr lang="zh-CN" altLang="en-US" sz="1800" dirty="0">
                <a:solidFill>
                  <a:schemeClr val="accent1">
                    <a:lumMod val="75000"/>
                  </a:schemeClr>
                </a:solidFill>
                <a:latin typeface="微软雅黑" panose="020B0503020204020204" pitchFamily="34" charset="-122"/>
                <a:ea typeface="微软雅黑" panose="020B0503020204020204" pitchFamily="34" charset="-122"/>
                <a:cs typeface="Times New Roman" panose="02020603050405020304" pitchFamily="18" charset="0"/>
              </a:rPr>
              <a:t>支持科学计数法。仿真操作语法上支持单位解析。简单来说，变量的输入形式基本实现与</a:t>
            </a:r>
            <a:r>
              <a:rPr lang="en-US" altLang="zh-CN" sz="1800" b="1" dirty="0">
                <a:solidFill>
                  <a:schemeClr val="accent1">
                    <a:lumMod val="75000"/>
                  </a:schemeClr>
                </a:solidFill>
                <a:latin typeface="微软雅黑" panose="020B0503020204020204" pitchFamily="34" charset="-122"/>
                <a:ea typeface="微软雅黑" panose="020B0503020204020204" pitchFamily="34" charset="-122"/>
                <a:cs typeface="Times New Roman" panose="02020603050405020304" pitchFamily="18" charset="0"/>
              </a:rPr>
              <a:t>HSPICE</a:t>
            </a:r>
            <a:r>
              <a:rPr lang="zh-CN" altLang="en-US" sz="1800" dirty="0">
                <a:solidFill>
                  <a:schemeClr val="accent1">
                    <a:lumMod val="75000"/>
                  </a:schemeClr>
                </a:solidFill>
                <a:latin typeface="微软雅黑" panose="020B0503020204020204" pitchFamily="34" charset="-122"/>
                <a:ea typeface="微软雅黑" panose="020B0503020204020204" pitchFamily="34" charset="-122"/>
                <a:cs typeface="Times New Roman" panose="02020603050405020304" pitchFamily="18" charset="0"/>
              </a:rPr>
              <a:t>一致。正则匹配技术有很高的效率而且能精准定位所需要的信息，可扩展性强能非常有效地实现我们的需求。</a:t>
            </a:r>
            <a:endParaRPr lang="en-US" altLang="zh-CN" sz="1800" dirty="0">
              <a:solidFill>
                <a:schemeClr val="accent1">
                  <a:lumMod val="75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a:spcBef>
                <a:spcPts val="900"/>
              </a:spcBef>
              <a:spcAft>
                <a:spcPts val="900"/>
              </a:spcAft>
              <a:buFont typeface="Arial" panose="020B0604020202020204" pitchFamily="34" charset="0"/>
              <a:buChar char="•"/>
            </a:pPr>
            <a:r>
              <a:rPr lang="zh-CN" altLang="en-US" sz="2000" b="1" dirty="0">
                <a:solidFill>
                  <a:schemeClr val="accent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使用哈希表在模块之间传递数据</a:t>
            </a:r>
            <a:endParaRPr lang="en-US" altLang="zh-CN" sz="2000" b="1" dirty="0">
              <a:solidFill>
                <a:schemeClr val="accent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628650" lvl="1" indent="-285750">
              <a:spcBef>
                <a:spcPts val="900"/>
              </a:spcBef>
              <a:spcAft>
                <a:spcPts val="900"/>
              </a:spcAft>
              <a:buFont typeface="Arial" panose="020B0604020202020204" pitchFamily="34" charset="0"/>
              <a:buChar char="•"/>
            </a:pPr>
            <a:r>
              <a:rPr lang="zh-CN" altLang="en-US" sz="1800" dirty="0">
                <a:solidFill>
                  <a:schemeClr val="accent1">
                    <a:lumMod val="75000"/>
                  </a:schemeClr>
                </a:solidFill>
                <a:latin typeface="微软雅黑" panose="020B0503020204020204" pitchFamily="34" charset="-122"/>
                <a:ea typeface="微软雅黑" panose="020B0503020204020204" pitchFamily="34" charset="-122"/>
                <a:cs typeface="Times New Roman" panose="02020603050405020304" pitchFamily="18" charset="0"/>
              </a:rPr>
              <a:t>哈希表传递数据使得模块之间的接口显得清晰、简洁，程序的可读性很强。</a:t>
            </a:r>
            <a:endParaRPr lang="en-US" altLang="zh-CN" sz="1800" dirty="0">
              <a:solidFill>
                <a:schemeClr val="accent1">
                  <a:lumMod val="7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5" name="文本框 4"/>
          <p:cNvSpPr txBox="1"/>
          <p:nvPr/>
        </p:nvSpPr>
        <p:spPr>
          <a:xfrm>
            <a:off x="659130" y="390735"/>
            <a:ext cx="5637697" cy="1015663"/>
          </a:xfrm>
          <a:prstGeom prst="rect">
            <a:avLst/>
          </a:prstGeom>
          <a:noFill/>
        </p:spPr>
        <p:txBody>
          <a:bodyPr wrap="none" rtlCol="0">
            <a:spAutoFit/>
          </a:bodyPr>
          <a:lstStyle/>
          <a:p>
            <a:r>
              <a:rPr lang="en-US" altLang="zh-CN" sz="3200" b="1" dirty="0">
                <a:solidFill>
                  <a:schemeClr val="accent5">
                    <a:lumMod val="75000"/>
                  </a:schemeClr>
                </a:solidFill>
                <a:effectLst>
                  <a:outerShdw blurRad="38100" dist="38100" dir="2700000" algn="tl">
                    <a:srgbClr val="000000">
                      <a:alpha val="43137"/>
                    </a:srgbClr>
                  </a:outerShdw>
                </a:effectLst>
                <a:cs typeface="+mn-ea"/>
              </a:rPr>
              <a:t>Part 1 </a:t>
            </a:r>
            <a:r>
              <a:rPr lang="zh-CN" altLang="en-US" sz="3200" b="1" dirty="0">
                <a:solidFill>
                  <a:schemeClr val="accent5">
                    <a:lumMod val="75000"/>
                  </a:schemeClr>
                </a:solidFill>
                <a:effectLst>
                  <a:outerShdw blurRad="38100" dist="38100" dir="2700000" algn="tl">
                    <a:srgbClr val="000000">
                      <a:alpha val="43137"/>
                    </a:srgbClr>
                  </a:outerShdw>
                </a:effectLst>
                <a:cs typeface="+mn-ea"/>
              </a:rPr>
              <a:t>电路文件的读取与解析</a:t>
            </a:r>
          </a:p>
          <a:p>
            <a:r>
              <a:rPr lang="zh-CN" altLang="en-US" sz="2800" dirty="0">
                <a:solidFill>
                  <a:schemeClr val="accent5">
                    <a:lumMod val="75000"/>
                  </a:schemeClr>
                </a:solidFill>
                <a:effectLst>
                  <a:outerShdw blurRad="38100" dist="38100" dir="2700000" algn="tl">
                    <a:srgbClr val="000000">
                      <a:alpha val="43137"/>
                    </a:srgbClr>
                  </a:outerShdw>
                </a:effectLst>
                <a:cs typeface="+mn-ea"/>
              </a:rPr>
              <a:t>网表解析与接口定义</a:t>
            </a:r>
          </a:p>
        </p:txBody>
      </p:sp>
    </p:spTree>
    <p:extLst>
      <p:ext uri="{BB962C8B-B14F-4D97-AF65-F5344CB8AC3E}">
        <p14:creationId xmlns:p14="http://schemas.microsoft.com/office/powerpoint/2010/main" val="1512452615"/>
      </p:ext>
    </p:extLst>
  </p:cSld>
  <p:clrMapOvr>
    <a:masterClrMapping/>
  </p:clrMapOvr>
  <mc:AlternateContent xmlns:mc="http://schemas.openxmlformats.org/markup-compatibility/2006" xmlns:p14="http://schemas.microsoft.com/office/powerpoint/2010/main">
    <mc:Choice Requires="p14">
      <p:transition spd="slow">
        <p14:gallery dir="l"/>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618490" y="1094784"/>
            <a:ext cx="7680198" cy="3554819"/>
          </a:xfrm>
          <a:prstGeom prst="rect">
            <a:avLst/>
          </a:prstGeom>
          <a:noFill/>
        </p:spPr>
        <p:txBody>
          <a:bodyPr wrap="square" rtlCol="0">
            <a:spAutoFit/>
          </a:bodyPr>
          <a:lstStyle/>
          <a:p>
            <a:pPr marL="342900" indent="-342900">
              <a:spcBef>
                <a:spcPts val="900"/>
              </a:spcBef>
              <a:spcAft>
                <a:spcPts val="900"/>
              </a:spcAft>
              <a:buFont typeface="Arial" panose="020B0604020202020204" pitchFamily="34" charset="0"/>
              <a:buChar char="•"/>
            </a:pPr>
            <a:r>
              <a:rPr lang="zh-CN" altLang="en-US" sz="2000" b="1" dirty="0">
                <a:solidFill>
                  <a:schemeClr val="accent1">
                    <a:lumMod val="50000"/>
                  </a:schemeClr>
                </a:solidFill>
                <a:effectLst/>
                <a:latin typeface="微软雅黑" panose="020B0503020204020204" pitchFamily="34" charset="-122"/>
                <a:ea typeface="微软雅黑" panose="020B0503020204020204" pitchFamily="34" charset="-122"/>
                <a:cs typeface="Times New Roman" panose="02020603050405020304" pitchFamily="18" charset="0"/>
              </a:rPr>
              <a:t>生成初始解</a:t>
            </a:r>
            <a:endParaRPr lang="en-US" altLang="zh-CN" sz="2000" b="1" dirty="0">
              <a:solidFill>
                <a:schemeClr val="accent1">
                  <a:lumMod val="50000"/>
                </a:schemeClr>
              </a:solidFill>
              <a:effectLst/>
              <a:latin typeface="微软雅黑" panose="020B0503020204020204" pitchFamily="34" charset="-122"/>
              <a:ea typeface="微软雅黑" panose="020B0503020204020204" pitchFamily="34" charset="-122"/>
              <a:cs typeface="Times New Roman" panose="02020603050405020304" pitchFamily="18" charset="0"/>
            </a:endParaRPr>
          </a:p>
          <a:p>
            <a:pPr marL="628650" lvl="1" indent="-285750">
              <a:spcBef>
                <a:spcPts val="900"/>
              </a:spcBef>
              <a:spcAft>
                <a:spcPts val="900"/>
              </a:spcAft>
              <a:buFont typeface="Arial" panose="020B0604020202020204" pitchFamily="34" charset="0"/>
              <a:buChar char="•"/>
            </a:pPr>
            <a:r>
              <a:rPr lang="zh-CN" altLang="en-US" sz="1800" dirty="0">
                <a:solidFill>
                  <a:schemeClr val="accent1">
                    <a:lumMod val="75000"/>
                  </a:schemeClr>
                </a:solidFill>
                <a:latin typeface="微软雅黑" panose="020B0503020204020204" pitchFamily="34" charset="-122"/>
                <a:ea typeface="微软雅黑" panose="020B0503020204020204" pitchFamily="34" charset="-122"/>
                <a:cs typeface="Times New Roman" panose="02020603050405020304" pitchFamily="18" charset="0"/>
              </a:rPr>
              <a:t>生成</a:t>
            </a:r>
            <a:r>
              <a:rPr lang="en-US" altLang="zh-CN" sz="1800" b="1" dirty="0">
                <a:solidFill>
                  <a:schemeClr val="accent1">
                    <a:lumMod val="75000"/>
                  </a:schemeClr>
                </a:solidFill>
                <a:latin typeface="微软雅黑" panose="020B0503020204020204" pitchFamily="34" charset="-122"/>
                <a:ea typeface="微软雅黑" panose="020B0503020204020204" pitchFamily="34" charset="-122"/>
                <a:cs typeface="Times New Roman" panose="02020603050405020304" pitchFamily="18" charset="0"/>
              </a:rPr>
              <a:t>DC</a:t>
            </a:r>
            <a:r>
              <a:rPr lang="zh-CN" altLang="en-US" sz="1800" dirty="0">
                <a:solidFill>
                  <a:schemeClr val="accent1">
                    <a:lumMod val="75000"/>
                  </a:schemeClr>
                </a:solidFill>
                <a:latin typeface="微软雅黑" panose="020B0503020204020204" pitchFamily="34" charset="-122"/>
                <a:ea typeface="微软雅黑" panose="020B0503020204020204" pitchFamily="34" charset="-122"/>
                <a:cs typeface="Times New Roman" panose="02020603050405020304" pitchFamily="18" charset="0"/>
              </a:rPr>
              <a:t>分析初始解的方法在前面介绍了，这里不再赘述。</a:t>
            </a:r>
            <a:endParaRPr lang="en-US" altLang="zh-CN" sz="1800" dirty="0">
              <a:solidFill>
                <a:schemeClr val="accent1">
                  <a:lumMod val="75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a:spcBef>
                <a:spcPts val="900"/>
              </a:spcBef>
              <a:spcAft>
                <a:spcPts val="900"/>
              </a:spcAft>
              <a:buFont typeface="Arial" panose="020B0604020202020204" pitchFamily="34" charset="0"/>
              <a:buChar char="•"/>
            </a:pPr>
            <a:r>
              <a:rPr lang="zh-CN" altLang="en-US" sz="2000" b="1" dirty="0">
                <a:solidFill>
                  <a:schemeClr val="accent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生成每一种仿真分析需要的网表</a:t>
            </a:r>
            <a:endParaRPr lang="en-US" altLang="zh-CN" sz="2000" b="1" dirty="0">
              <a:solidFill>
                <a:schemeClr val="accent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628650" lvl="1" indent="-285750">
              <a:spcBef>
                <a:spcPts val="900"/>
              </a:spcBef>
              <a:spcAft>
                <a:spcPts val="900"/>
              </a:spcAft>
              <a:buFont typeface="Arial" panose="020B0604020202020204" pitchFamily="34" charset="0"/>
              <a:buChar char="•"/>
            </a:pPr>
            <a:r>
              <a:rPr lang="zh-CN" altLang="en-US" sz="1800" dirty="0">
                <a:solidFill>
                  <a:srgbClr val="5B9BD5">
                    <a:lumMod val="75000"/>
                  </a:srgbClr>
                </a:solidFill>
                <a:latin typeface="微软雅黑" panose="020B0503020204020204" pitchFamily="34" charset="-122"/>
                <a:ea typeface="微软雅黑" panose="020B0503020204020204" pitchFamily="34" charset="-122"/>
                <a:cs typeface="Times New Roman" panose="02020603050405020304" pitchFamily="18" charset="0"/>
              </a:rPr>
              <a:t>在读取到网表文件中的仿真分析类型后生成相应的线性网表。</a:t>
            </a:r>
            <a:endParaRPr lang="en-US" altLang="zh-CN" sz="1800" dirty="0">
              <a:solidFill>
                <a:srgbClr val="5B9BD5">
                  <a:lumMod val="75000"/>
                </a:srgbClr>
              </a:solidFill>
              <a:latin typeface="微软雅黑" panose="020B0503020204020204" pitchFamily="34" charset="-122"/>
              <a:ea typeface="微软雅黑" panose="020B0503020204020204" pitchFamily="34" charset="-122"/>
              <a:cs typeface="Times New Roman" panose="02020603050405020304" pitchFamily="18" charset="0"/>
            </a:endParaRPr>
          </a:p>
          <a:p>
            <a:pPr marL="628650" lvl="1" indent="-285750">
              <a:spcBef>
                <a:spcPts val="900"/>
              </a:spcBef>
              <a:spcAft>
                <a:spcPts val="900"/>
              </a:spcAft>
              <a:buFont typeface="Arial" panose="020B0604020202020204" pitchFamily="34" charset="0"/>
              <a:buChar char="•"/>
            </a:pPr>
            <a:r>
              <a:rPr lang="zh-CN" altLang="en-US" sz="1800" dirty="0">
                <a:solidFill>
                  <a:srgbClr val="5B9BD5">
                    <a:lumMod val="75000"/>
                  </a:srgbClr>
                </a:solidFill>
                <a:latin typeface="微软雅黑" panose="020B0503020204020204" pitchFamily="34" charset="-122"/>
                <a:ea typeface="微软雅黑" panose="020B0503020204020204" pitchFamily="34" charset="-122"/>
                <a:cs typeface="Times New Roman" panose="02020603050405020304" pitchFamily="18" charset="0"/>
              </a:rPr>
              <a:t>例如，</a:t>
            </a:r>
            <a:r>
              <a:rPr lang="en-US" altLang="zh-CN" sz="1800" b="1" dirty="0">
                <a:solidFill>
                  <a:srgbClr val="5B9BD5">
                    <a:lumMod val="75000"/>
                  </a:srgbClr>
                </a:solidFill>
                <a:latin typeface="微软雅黑" panose="020B0503020204020204" pitchFamily="34" charset="-122"/>
                <a:ea typeface="微软雅黑" panose="020B0503020204020204" pitchFamily="34" charset="-122"/>
                <a:cs typeface="Times New Roman" panose="02020603050405020304" pitchFamily="18" charset="0"/>
              </a:rPr>
              <a:t>AC</a:t>
            </a:r>
            <a:r>
              <a:rPr lang="zh-CN" altLang="en-US" sz="1800" dirty="0">
                <a:solidFill>
                  <a:srgbClr val="5B9BD5">
                    <a:lumMod val="75000"/>
                  </a:srgbClr>
                </a:solidFill>
                <a:latin typeface="微软雅黑" panose="020B0503020204020204" pitchFamily="34" charset="-122"/>
                <a:ea typeface="微软雅黑" panose="020B0503020204020204" pitchFamily="34" charset="-122"/>
                <a:cs typeface="Times New Roman" panose="02020603050405020304" pitchFamily="18" charset="0"/>
              </a:rPr>
              <a:t>分析生成的电路网络中</a:t>
            </a:r>
            <a:r>
              <a:rPr lang="en-US" altLang="zh-CN" sz="1800" b="1" dirty="0">
                <a:solidFill>
                  <a:srgbClr val="5B9BD5">
                    <a:lumMod val="75000"/>
                  </a:srgbClr>
                </a:solidFill>
                <a:latin typeface="微软雅黑" panose="020B0503020204020204" pitchFamily="34" charset="-122"/>
                <a:ea typeface="微软雅黑" panose="020B0503020204020204" pitchFamily="34" charset="-122"/>
                <a:cs typeface="Times New Roman" panose="02020603050405020304" pitchFamily="18" charset="0"/>
              </a:rPr>
              <a:t>MOS</a:t>
            </a:r>
            <a:r>
              <a:rPr lang="zh-CN" altLang="en-US" sz="1800" dirty="0">
                <a:solidFill>
                  <a:srgbClr val="5B9BD5">
                    <a:lumMod val="75000"/>
                  </a:srgbClr>
                </a:solidFill>
                <a:latin typeface="微软雅黑" panose="020B0503020204020204" pitchFamily="34" charset="-122"/>
                <a:ea typeface="微软雅黑" panose="020B0503020204020204" pitchFamily="34" charset="-122"/>
                <a:cs typeface="Times New Roman" panose="02020603050405020304" pitchFamily="18" charset="0"/>
              </a:rPr>
              <a:t>管解析出的伴随器件相较</a:t>
            </a:r>
            <a:r>
              <a:rPr lang="en-US" altLang="zh-CN" sz="1800" b="1" dirty="0">
                <a:solidFill>
                  <a:srgbClr val="5B9BD5">
                    <a:lumMod val="75000"/>
                  </a:srgbClr>
                </a:solidFill>
                <a:latin typeface="微软雅黑" panose="020B0503020204020204" pitchFamily="34" charset="-122"/>
                <a:ea typeface="微软雅黑" panose="020B0503020204020204" pitchFamily="34" charset="-122"/>
                <a:cs typeface="Times New Roman" panose="02020603050405020304" pitchFamily="18" charset="0"/>
              </a:rPr>
              <a:t>DC</a:t>
            </a:r>
            <a:r>
              <a:rPr lang="zh-CN" altLang="en-US" sz="1800" dirty="0">
                <a:solidFill>
                  <a:srgbClr val="5B9BD5">
                    <a:lumMod val="75000"/>
                  </a:srgbClr>
                </a:solidFill>
                <a:latin typeface="微软雅黑" panose="020B0503020204020204" pitchFamily="34" charset="-122"/>
                <a:ea typeface="微软雅黑" panose="020B0503020204020204" pitchFamily="34" charset="-122"/>
                <a:cs typeface="Times New Roman" panose="02020603050405020304" pitchFamily="18" charset="0"/>
              </a:rPr>
              <a:t>分析少了一个电流源，而瞬态分析则需要将电容替换为电阻和电压源的串联。</a:t>
            </a:r>
            <a:endParaRPr lang="en-US" altLang="zh-CN" sz="1800" dirty="0">
              <a:solidFill>
                <a:srgbClr val="5B9BD5">
                  <a:lumMod val="75000"/>
                </a:srgbClr>
              </a:solidFill>
              <a:latin typeface="微软雅黑" panose="020B0503020204020204" pitchFamily="34" charset="-122"/>
              <a:ea typeface="微软雅黑" panose="020B0503020204020204" pitchFamily="34" charset="-122"/>
              <a:cs typeface="Times New Roman" panose="02020603050405020304" pitchFamily="18" charset="0"/>
            </a:endParaRPr>
          </a:p>
          <a:p>
            <a:pPr marL="628650" lvl="1" indent="-285750">
              <a:spcBef>
                <a:spcPts val="900"/>
              </a:spcBef>
              <a:spcAft>
                <a:spcPts val="900"/>
              </a:spcAft>
              <a:buFont typeface="Arial" panose="020B0604020202020204" pitchFamily="34" charset="0"/>
              <a:buChar char="•"/>
            </a:pPr>
            <a:endParaRPr lang="en-US" altLang="zh-CN" sz="2000" dirty="0">
              <a:solidFill>
                <a:schemeClr val="accent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5" name="文本框 4"/>
          <p:cNvSpPr txBox="1"/>
          <p:nvPr/>
        </p:nvSpPr>
        <p:spPr>
          <a:xfrm>
            <a:off x="956945" y="295909"/>
            <a:ext cx="2698175" cy="523220"/>
          </a:xfrm>
          <a:prstGeom prst="rect">
            <a:avLst/>
          </a:prstGeom>
          <a:noFill/>
        </p:spPr>
        <p:txBody>
          <a:bodyPr wrap="none" rtlCol="0">
            <a:spAutoFit/>
          </a:bodyPr>
          <a:lstStyle/>
          <a:p>
            <a:r>
              <a:rPr lang="zh-CN" altLang="en-US" sz="2800" dirty="0">
                <a:solidFill>
                  <a:schemeClr val="accent5">
                    <a:lumMod val="75000"/>
                  </a:schemeClr>
                </a:solidFill>
                <a:effectLst>
                  <a:outerShdw blurRad="38100" dist="38100" dir="2700000" algn="tl">
                    <a:srgbClr val="000000">
                      <a:alpha val="43137"/>
                    </a:srgbClr>
                  </a:outerShdw>
                </a:effectLst>
                <a:cs typeface="+mn-ea"/>
              </a:rPr>
              <a:t>网表信息预处理</a:t>
            </a:r>
          </a:p>
        </p:txBody>
      </p:sp>
    </p:spTree>
    <p:extLst>
      <p:ext uri="{BB962C8B-B14F-4D97-AF65-F5344CB8AC3E}">
        <p14:creationId xmlns:p14="http://schemas.microsoft.com/office/powerpoint/2010/main" val="1248186741"/>
      </p:ext>
    </p:extLst>
  </p:cSld>
  <p:clrMapOvr>
    <a:masterClrMapping/>
  </p:clrMapOvr>
  <mc:AlternateContent xmlns:mc="http://schemas.openxmlformats.org/markup-compatibility/2006" xmlns:p14="http://schemas.microsoft.com/office/powerpoint/2010/main">
    <mc:Choice Requires="p14">
      <p:transition spd="slow">
        <p14:gallery dir="l"/>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496570" y="918343"/>
            <a:ext cx="6032923" cy="3800528"/>
          </a:xfrm>
          <a:prstGeom prst="rect">
            <a:avLst/>
          </a:prstGeom>
          <a:noFill/>
        </p:spPr>
        <p:txBody>
          <a:bodyPr wrap="square" rtlCol="0">
            <a:spAutoFit/>
          </a:bodyPr>
          <a:lstStyle/>
          <a:p>
            <a:pPr marL="342900" indent="-342900">
              <a:lnSpc>
                <a:spcPct val="150000"/>
              </a:lnSpc>
              <a:spcAft>
                <a:spcPts val="900"/>
              </a:spcAft>
              <a:buFont typeface="Arial" panose="020B0604020202020204" pitchFamily="34" charset="0"/>
              <a:buChar char="•"/>
            </a:pPr>
            <a:r>
              <a:rPr lang="zh-CN" altLang="en-US" sz="2000" b="1" dirty="0">
                <a:solidFill>
                  <a:schemeClr val="accent1">
                    <a:lumMod val="50000"/>
                  </a:schemeClr>
                </a:solidFill>
                <a:effectLst/>
                <a:latin typeface="微软雅黑" panose="020B0503020204020204" pitchFamily="34" charset="-122"/>
                <a:ea typeface="微软雅黑" panose="020B0503020204020204" pitchFamily="34" charset="-122"/>
                <a:cs typeface="Times New Roman" panose="02020603050405020304" pitchFamily="18" charset="0"/>
              </a:rPr>
              <a:t>实现了非线性方程的迭代求解</a:t>
            </a:r>
            <a:endParaRPr lang="en-US" altLang="zh-CN" sz="2000" b="1" dirty="0">
              <a:solidFill>
                <a:schemeClr val="accent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685800" lvl="1" indent="-342900">
              <a:lnSpc>
                <a:spcPct val="150000"/>
              </a:lnSpc>
              <a:spcAft>
                <a:spcPts val="900"/>
              </a:spcAft>
              <a:buFont typeface="Arial" panose="020B0604020202020204" pitchFamily="34" charset="0"/>
              <a:buChar char="•"/>
            </a:pPr>
            <a:r>
              <a:rPr lang="zh-CN" altLang="en-US" sz="1800" dirty="0">
                <a:solidFill>
                  <a:schemeClr val="accent1">
                    <a:lumMod val="75000"/>
                  </a:schemeClr>
                </a:solidFill>
                <a:effectLst/>
                <a:latin typeface="Cambria" panose="02040503050406030204" pitchFamily="18" charset="0"/>
                <a:ea typeface="微软雅黑" panose="020B0503020204020204" pitchFamily="34" charset="-122"/>
                <a:cs typeface="Times New Roman" panose="02020603050405020304" pitchFamily="18" charset="0"/>
              </a:rPr>
              <a:t>使用牛顿迭代法对非线性电路进行</a:t>
            </a:r>
            <a:r>
              <a:rPr lang="en-US" altLang="zh-CN" sz="1800" b="1" dirty="0">
                <a:solidFill>
                  <a:srgbClr val="5B9BD5">
                    <a:lumMod val="75000"/>
                  </a:srgbClr>
                </a:solidFill>
                <a:latin typeface="微软雅黑" panose="020B0503020204020204" pitchFamily="34" charset="-122"/>
                <a:ea typeface="微软雅黑" panose="020B0503020204020204" pitchFamily="34" charset="-122"/>
                <a:cs typeface="Times New Roman" panose="02020603050405020304" pitchFamily="18" charset="0"/>
              </a:rPr>
              <a:t>DC</a:t>
            </a:r>
            <a:r>
              <a:rPr lang="zh-CN" altLang="en-US" sz="1800" dirty="0">
                <a:solidFill>
                  <a:schemeClr val="accent1">
                    <a:lumMod val="75000"/>
                  </a:schemeClr>
                </a:solidFill>
                <a:effectLst/>
                <a:latin typeface="Cambria" panose="02040503050406030204" pitchFamily="18" charset="0"/>
                <a:ea typeface="微软雅黑" panose="020B0503020204020204" pitchFamily="34" charset="-122"/>
                <a:cs typeface="Times New Roman" panose="02020603050405020304" pitchFamily="18" charset="0"/>
              </a:rPr>
              <a:t>分析。先生成只贴入线性器件值的</a:t>
            </a:r>
            <a:r>
              <a:rPr lang="en-US" altLang="zh-CN" sz="1800" b="1" dirty="0">
                <a:solidFill>
                  <a:srgbClr val="5B9BD5">
                    <a:lumMod val="75000"/>
                  </a:srgbClr>
                </a:solidFill>
                <a:latin typeface="微软雅黑" panose="020B0503020204020204" pitchFamily="34" charset="-122"/>
                <a:ea typeface="微软雅黑" panose="020B0503020204020204" pitchFamily="34" charset="-122"/>
                <a:cs typeface="Times New Roman" panose="02020603050405020304" pitchFamily="18" charset="0"/>
              </a:rPr>
              <a:t>base</a:t>
            </a:r>
            <a:r>
              <a:rPr lang="zh-CN" altLang="en-US" sz="1800" dirty="0">
                <a:solidFill>
                  <a:schemeClr val="accent1">
                    <a:lumMod val="75000"/>
                  </a:schemeClr>
                </a:solidFill>
                <a:effectLst/>
                <a:latin typeface="Cambria" panose="02040503050406030204" pitchFamily="18" charset="0"/>
                <a:ea typeface="微软雅黑" panose="020B0503020204020204" pitchFamily="34" charset="-122"/>
                <a:cs typeface="Times New Roman" panose="02020603050405020304" pitchFamily="18" charset="0"/>
              </a:rPr>
              <a:t>矩阵，之后</a:t>
            </a:r>
            <a:r>
              <a:rPr lang="zh-CN" altLang="en-US" sz="1800" dirty="0">
                <a:solidFill>
                  <a:schemeClr val="accent1">
                    <a:lumMod val="75000"/>
                  </a:schemeClr>
                </a:solidFill>
                <a:latin typeface="Cambria" panose="02040503050406030204" pitchFamily="18" charset="0"/>
                <a:ea typeface="微软雅黑" panose="020B0503020204020204" pitchFamily="34" charset="-122"/>
                <a:cs typeface="Times New Roman" panose="02020603050405020304" pitchFamily="18" charset="0"/>
              </a:rPr>
              <a:t>每一轮迭代都只改变非线性器件的伴随器件的贴入值。</a:t>
            </a:r>
            <a:endParaRPr lang="en-US" altLang="zh-CN" sz="1800" dirty="0">
              <a:solidFill>
                <a:schemeClr val="accent1">
                  <a:lumMod val="75000"/>
                </a:schemeClr>
              </a:solidFill>
              <a:latin typeface="Cambria" panose="02040503050406030204" pitchFamily="18" charset="0"/>
              <a:ea typeface="微软雅黑" panose="020B0503020204020204" pitchFamily="34" charset="-122"/>
              <a:cs typeface="Times New Roman" panose="02020603050405020304" pitchFamily="18" charset="0"/>
            </a:endParaRPr>
          </a:p>
          <a:p>
            <a:pPr marL="685800" lvl="1" indent="-342900">
              <a:lnSpc>
                <a:spcPct val="150000"/>
              </a:lnSpc>
              <a:spcAft>
                <a:spcPts val="900"/>
              </a:spcAft>
              <a:buFont typeface="Arial" panose="020B0604020202020204" pitchFamily="34" charset="0"/>
              <a:buChar char="•"/>
            </a:pPr>
            <a:r>
              <a:rPr lang="zh-CN" altLang="en-US" sz="1800" dirty="0">
                <a:solidFill>
                  <a:srgbClr val="5B9BD5">
                    <a:lumMod val="75000"/>
                  </a:srgbClr>
                </a:solidFill>
                <a:latin typeface="微软雅黑" panose="020B0503020204020204" pitchFamily="34" charset="-122"/>
                <a:ea typeface="微软雅黑" panose="020B0503020204020204" pitchFamily="34" charset="-122"/>
                <a:cs typeface="Times New Roman" panose="02020603050405020304" pitchFamily="18" charset="0"/>
              </a:rPr>
              <a:t>本项目实现了所有线性元件贴进矩阵并生成方程的方法，包括</a:t>
            </a:r>
            <a:r>
              <a:rPr lang="en-US" altLang="zh-CN" sz="1800" b="1" dirty="0">
                <a:solidFill>
                  <a:srgbClr val="5B9BD5">
                    <a:lumMod val="75000"/>
                  </a:srgbClr>
                </a:solidFill>
                <a:latin typeface="微软雅黑" panose="020B0503020204020204" pitchFamily="34" charset="-122"/>
                <a:ea typeface="微软雅黑" panose="020B0503020204020204" pitchFamily="34" charset="-122"/>
                <a:cs typeface="Times New Roman" panose="02020603050405020304" pitchFamily="18" charset="0"/>
              </a:rPr>
              <a:t>VCVS</a:t>
            </a:r>
            <a:r>
              <a:rPr lang="zh-CN" altLang="en-US" sz="1800" dirty="0">
                <a:solidFill>
                  <a:srgbClr val="5B9BD5">
                    <a:lumMod val="75000"/>
                  </a:srgbClr>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1800" b="1" dirty="0">
                <a:solidFill>
                  <a:srgbClr val="5B9BD5">
                    <a:lumMod val="75000"/>
                  </a:srgbClr>
                </a:solidFill>
                <a:latin typeface="微软雅黑" panose="020B0503020204020204" pitchFamily="34" charset="-122"/>
                <a:ea typeface="微软雅黑" panose="020B0503020204020204" pitchFamily="34" charset="-122"/>
                <a:cs typeface="Times New Roman" panose="02020603050405020304" pitchFamily="18" charset="0"/>
              </a:rPr>
              <a:t>VCCS</a:t>
            </a:r>
            <a:r>
              <a:rPr lang="zh-CN" altLang="en-US" sz="1800" dirty="0">
                <a:solidFill>
                  <a:srgbClr val="5B9BD5">
                    <a:lumMod val="75000"/>
                  </a:srgbClr>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1800" b="1" dirty="0">
                <a:solidFill>
                  <a:srgbClr val="5B9BD5">
                    <a:lumMod val="75000"/>
                  </a:srgbClr>
                </a:solidFill>
                <a:latin typeface="微软雅黑" panose="020B0503020204020204" pitchFamily="34" charset="-122"/>
                <a:ea typeface="微软雅黑" panose="020B0503020204020204" pitchFamily="34" charset="-122"/>
                <a:cs typeface="Times New Roman" panose="02020603050405020304" pitchFamily="18" charset="0"/>
              </a:rPr>
              <a:t>CCVS</a:t>
            </a:r>
            <a:r>
              <a:rPr lang="zh-CN" altLang="en-US" sz="1800" dirty="0">
                <a:solidFill>
                  <a:srgbClr val="5B9BD5">
                    <a:lumMod val="75000"/>
                  </a:srgbClr>
                </a:solidFill>
                <a:latin typeface="微软雅黑" panose="020B0503020204020204" pitchFamily="34" charset="-122"/>
                <a:ea typeface="微软雅黑" panose="020B0503020204020204" pitchFamily="34" charset="-122"/>
                <a:cs typeface="Times New Roman" panose="02020603050405020304" pitchFamily="18" charset="0"/>
              </a:rPr>
              <a:t>与</a:t>
            </a:r>
            <a:r>
              <a:rPr lang="en-US" altLang="zh-CN" sz="1800" b="1" dirty="0">
                <a:solidFill>
                  <a:srgbClr val="5B9BD5">
                    <a:lumMod val="75000"/>
                  </a:srgbClr>
                </a:solidFill>
                <a:latin typeface="微软雅黑" panose="020B0503020204020204" pitchFamily="34" charset="-122"/>
                <a:ea typeface="微软雅黑" panose="020B0503020204020204" pitchFamily="34" charset="-122"/>
                <a:cs typeface="Times New Roman" panose="02020603050405020304" pitchFamily="18" charset="0"/>
              </a:rPr>
              <a:t>CCCS</a:t>
            </a:r>
            <a:r>
              <a:rPr lang="zh-CN" altLang="en-US" sz="1800" dirty="0">
                <a:solidFill>
                  <a:srgbClr val="5B9BD5">
                    <a:lumMod val="75000"/>
                  </a:srgbClr>
                </a:solidFill>
                <a:latin typeface="微软雅黑" panose="020B0503020204020204" pitchFamily="34" charset="-122"/>
                <a:ea typeface="微软雅黑" panose="020B0503020204020204" pitchFamily="34" charset="-122"/>
                <a:cs typeface="Times New Roman" panose="02020603050405020304" pitchFamily="18" charset="0"/>
              </a:rPr>
              <a:t>，可以满足</a:t>
            </a:r>
            <a:r>
              <a:rPr lang="en-US" altLang="zh-CN" sz="1800" b="1" dirty="0">
                <a:solidFill>
                  <a:srgbClr val="5B9BD5">
                    <a:lumMod val="75000"/>
                  </a:srgbClr>
                </a:solidFill>
                <a:latin typeface="微软雅黑" panose="020B0503020204020204" pitchFamily="34" charset="-122"/>
                <a:ea typeface="微软雅黑" panose="020B0503020204020204" pitchFamily="34" charset="-122"/>
                <a:cs typeface="Times New Roman" panose="02020603050405020304" pitchFamily="18" charset="0"/>
              </a:rPr>
              <a:t>MOS</a:t>
            </a:r>
            <a:r>
              <a:rPr lang="zh-CN" altLang="en-US" sz="1800" dirty="0">
                <a:solidFill>
                  <a:srgbClr val="5B9BD5">
                    <a:lumMod val="75000"/>
                  </a:srgbClr>
                </a:solidFill>
                <a:latin typeface="微软雅黑" panose="020B0503020204020204" pitchFamily="34" charset="-122"/>
                <a:ea typeface="微软雅黑" panose="020B0503020204020204" pitchFamily="34" charset="-122"/>
                <a:cs typeface="Times New Roman" panose="02020603050405020304" pitchFamily="18" charset="0"/>
              </a:rPr>
              <a:t>、二极管、</a:t>
            </a:r>
            <a:r>
              <a:rPr lang="en-US" altLang="zh-CN" sz="1800" b="1" dirty="0">
                <a:solidFill>
                  <a:srgbClr val="5B9BD5">
                    <a:lumMod val="75000"/>
                  </a:srgbClr>
                </a:solidFill>
                <a:latin typeface="微软雅黑" panose="020B0503020204020204" pitchFamily="34" charset="-122"/>
                <a:ea typeface="微软雅黑" panose="020B0503020204020204" pitchFamily="34" charset="-122"/>
                <a:cs typeface="Times New Roman" panose="02020603050405020304" pitchFamily="18" charset="0"/>
              </a:rPr>
              <a:t>BJT</a:t>
            </a:r>
            <a:r>
              <a:rPr lang="zh-CN" altLang="en-US" sz="1800" dirty="0">
                <a:solidFill>
                  <a:srgbClr val="5B9BD5">
                    <a:lumMod val="75000"/>
                  </a:srgbClr>
                </a:solidFill>
                <a:latin typeface="微软雅黑" panose="020B0503020204020204" pitchFamily="34" charset="-122"/>
                <a:ea typeface="微软雅黑" panose="020B0503020204020204" pitchFamily="34" charset="-122"/>
                <a:cs typeface="Times New Roman" panose="02020603050405020304" pitchFamily="18" charset="0"/>
              </a:rPr>
              <a:t>等所需的伴随器件类型</a:t>
            </a:r>
            <a:endParaRPr lang="en-US" altLang="zh-CN" sz="1800" dirty="0">
              <a:solidFill>
                <a:srgbClr val="5B9BD5">
                  <a:lumMod val="75000"/>
                </a:srgbClr>
              </a:solidFill>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a:lnSpc>
                <a:spcPct val="150000"/>
              </a:lnSpc>
              <a:spcAft>
                <a:spcPts val="900"/>
              </a:spcAft>
              <a:buFont typeface="Arial" panose="020B0604020202020204" pitchFamily="34" charset="0"/>
              <a:buChar char="•"/>
            </a:pPr>
            <a:r>
              <a:rPr lang="zh-CN" altLang="en-US" sz="2000" b="1" dirty="0">
                <a:solidFill>
                  <a:schemeClr val="accent1">
                    <a:lumMod val="50000"/>
                  </a:schemeClr>
                </a:solidFill>
                <a:effectLst/>
                <a:latin typeface="微软雅黑" panose="020B0503020204020204" pitchFamily="34" charset="-122"/>
                <a:ea typeface="微软雅黑" panose="020B0503020204020204" pitchFamily="34" charset="-122"/>
                <a:cs typeface="Times New Roman" panose="02020603050405020304" pitchFamily="18" charset="0"/>
              </a:rPr>
              <a:t>实现了直流扫描</a:t>
            </a:r>
            <a:endParaRPr lang="en-US" altLang="zh-CN" sz="2000" b="1" dirty="0">
              <a:solidFill>
                <a:schemeClr val="accent1">
                  <a:lumMod val="50000"/>
                </a:schemeClr>
              </a:solidFill>
              <a:effectLst/>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5" name="文本框 4"/>
          <p:cNvSpPr txBox="1"/>
          <p:nvPr/>
        </p:nvSpPr>
        <p:spPr>
          <a:xfrm>
            <a:off x="956944" y="333568"/>
            <a:ext cx="3079962" cy="584775"/>
          </a:xfrm>
          <a:prstGeom prst="rect">
            <a:avLst/>
          </a:prstGeom>
          <a:noFill/>
        </p:spPr>
        <p:txBody>
          <a:bodyPr wrap="square" rtlCol="0">
            <a:spAutoFit/>
          </a:bodyPr>
          <a:lstStyle/>
          <a:p>
            <a:r>
              <a:rPr lang="en-US" altLang="zh-CN" sz="3200" b="1" dirty="0">
                <a:solidFill>
                  <a:schemeClr val="accent5">
                    <a:lumMod val="75000"/>
                  </a:schemeClr>
                </a:solidFill>
                <a:effectLst>
                  <a:outerShdw blurRad="38100" dist="38100" dir="2700000" algn="tl">
                    <a:srgbClr val="000000">
                      <a:alpha val="43137"/>
                    </a:srgbClr>
                  </a:outerShdw>
                </a:effectLst>
                <a:cs typeface="+mn-ea"/>
              </a:rPr>
              <a:t>Part 2 DC</a:t>
            </a:r>
            <a:r>
              <a:rPr lang="zh-CN" altLang="en-US" sz="3200" b="1" dirty="0">
                <a:solidFill>
                  <a:schemeClr val="accent5">
                    <a:lumMod val="75000"/>
                  </a:schemeClr>
                </a:solidFill>
                <a:effectLst>
                  <a:outerShdw blurRad="38100" dist="38100" dir="2700000" algn="tl">
                    <a:srgbClr val="000000">
                      <a:alpha val="43137"/>
                    </a:srgbClr>
                  </a:outerShdw>
                </a:effectLst>
                <a:cs typeface="+mn-ea"/>
              </a:rPr>
              <a:t>分析</a:t>
            </a:r>
          </a:p>
        </p:txBody>
      </p:sp>
      <p:graphicFrame>
        <p:nvGraphicFramePr>
          <p:cNvPr id="2" name="表格 2">
            <a:extLst>
              <a:ext uri="{FF2B5EF4-FFF2-40B4-BE49-F238E27FC236}">
                <a16:creationId xmlns:a16="http://schemas.microsoft.com/office/drawing/2014/main" id="{608231B8-604F-467C-B22C-509BE210D371}"/>
              </a:ext>
            </a:extLst>
          </p:cNvPr>
          <p:cNvGraphicFramePr>
            <a:graphicFrameLocks noGrp="1"/>
          </p:cNvGraphicFramePr>
          <p:nvPr>
            <p:extLst>
              <p:ext uri="{D42A27DB-BD31-4B8C-83A1-F6EECF244321}">
                <p14:modId xmlns:p14="http://schemas.microsoft.com/office/powerpoint/2010/main" val="2195994611"/>
              </p:ext>
            </p:extLst>
          </p:nvPr>
        </p:nvGraphicFramePr>
        <p:xfrm>
          <a:off x="6669618" y="1847003"/>
          <a:ext cx="2149262" cy="2148840"/>
        </p:xfrm>
        <a:graphic>
          <a:graphicData uri="http://schemas.openxmlformats.org/drawingml/2006/table">
            <a:tbl>
              <a:tblPr firstRow="1" bandRow="1">
                <a:tableStyleId>{5C22544A-7EE6-4342-B048-85BDC9FD1C3A}</a:tableStyleId>
              </a:tblPr>
              <a:tblGrid>
                <a:gridCol w="686852">
                  <a:extLst>
                    <a:ext uri="{9D8B030D-6E8A-4147-A177-3AD203B41FA5}">
                      <a16:colId xmlns:a16="http://schemas.microsoft.com/office/drawing/2014/main" val="822069697"/>
                    </a:ext>
                  </a:extLst>
                </a:gridCol>
                <a:gridCol w="1462410">
                  <a:extLst>
                    <a:ext uri="{9D8B030D-6E8A-4147-A177-3AD203B41FA5}">
                      <a16:colId xmlns:a16="http://schemas.microsoft.com/office/drawing/2014/main" val="247403687"/>
                    </a:ext>
                  </a:extLst>
                </a:gridCol>
              </a:tblGrid>
              <a:tr h="370840">
                <a:tc>
                  <a:txBody>
                    <a:bodyPr/>
                    <a:lstStyle/>
                    <a:p>
                      <a:r>
                        <a:rPr lang="zh-CN" altLang="en-US" dirty="0"/>
                        <a:t>受控源</a:t>
                      </a:r>
                    </a:p>
                  </a:txBody>
                  <a:tcPr/>
                </a:tc>
                <a:tc>
                  <a:txBody>
                    <a:bodyPr/>
                    <a:lstStyle/>
                    <a:p>
                      <a:r>
                        <a:rPr lang="zh-CN" altLang="en-US" dirty="0"/>
                        <a:t>非线性器件</a:t>
                      </a:r>
                    </a:p>
                  </a:txBody>
                  <a:tcPr/>
                </a:tc>
                <a:extLst>
                  <a:ext uri="{0D108BD9-81ED-4DB2-BD59-A6C34878D82A}">
                    <a16:rowId xmlns:a16="http://schemas.microsoft.com/office/drawing/2014/main" val="2628255409"/>
                  </a:ext>
                </a:extLst>
              </a:tr>
              <a:tr h="370840">
                <a:tc>
                  <a:txBody>
                    <a:bodyPr/>
                    <a:lstStyle/>
                    <a:p>
                      <a:r>
                        <a:rPr lang="en-US" altLang="zh-CN" dirty="0"/>
                        <a:t>VCVS</a:t>
                      </a:r>
                      <a:endParaRPr lang="zh-CN" altLang="en-US" dirty="0"/>
                    </a:p>
                  </a:txBody>
                  <a:tcPr/>
                </a:tc>
                <a:tc>
                  <a:txBody>
                    <a:bodyPr/>
                    <a:lstStyle/>
                    <a:p>
                      <a:endParaRPr lang="zh-CN" altLang="en-US" dirty="0"/>
                    </a:p>
                  </a:txBody>
                  <a:tcPr/>
                </a:tc>
                <a:extLst>
                  <a:ext uri="{0D108BD9-81ED-4DB2-BD59-A6C34878D82A}">
                    <a16:rowId xmlns:a16="http://schemas.microsoft.com/office/drawing/2014/main" val="719742837"/>
                  </a:ext>
                </a:extLst>
              </a:tr>
              <a:tr h="370840">
                <a:tc>
                  <a:txBody>
                    <a:bodyPr/>
                    <a:lstStyle/>
                    <a:p>
                      <a:r>
                        <a:rPr lang="en-US" altLang="zh-CN" dirty="0"/>
                        <a:t>VCCS</a:t>
                      </a:r>
                      <a:endParaRPr lang="zh-CN" altLang="en-US" dirty="0"/>
                    </a:p>
                  </a:txBody>
                  <a:tcPr/>
                </a:tc>
                <a:tc>
                  <a:txBody>
                    <a:bodyPr/>
                    <a:lstStyle/>
                    <a:p>
                      <a:r>
                        <a:rPr lang="en-US" altLang="zh-CN" dirty="0"/>
                        <a:t>MOS</a:t>
                      </a:r>
                      <a:r>
                        <a:rPr lang="zh-CN" altLang="en-US" dirty="0"/>
                        <a:t>、二极管（、</a:t>
                      </a:r>
                      <a:r>
                        <a:rPr lang="en-US" altLang="zh-CN" dirty="0"/>
                        <a:t>BJT</a:t>
                      </a:r>
                      <a:r>
                        <a:rPr lang="zh-CN" altLang="en-US" dirty="0"/>
                        <a:t>）</a:t>
                      </a:r>
                    </a:p>
                  </a:txBody>
                  <a:tcPr/>
                </a:tc>
                <a:extLst>
                  <a:ext uri="{0D108BD9-81ED-4DB2-BD59-A6C34878D82A}">
                    <a16:rowId xmlns:a16="http://schemas.microsoft.com/office/drawing/2014/main" val="451308132"/>
                  </a:ext>
                </a:extLst>
              </a:tr>
              <a:tr h="370840">
                <a:tc>
                  <a:txBody>
                    <a:bodyPr/>
                    <a:lstStyle/>
                    <a:p>
                      <a:r>
                        <a:rPr lang="en-US" altLang="zh-CN" dirty="0"/>
                        <a:t>CCVS</a:t>
                      </a:r>
                      <a:endParaRPr lang="zh-CN" altLang="en-US" dirty="0"/>
                    </a:p>
                  </a:txBody>
                  <a:tcPr/>
                </a:tc>
                <a:tc>
                  <a:txBody>
                    <a:bodyPr/>
                    <a:lstStyle/>
                    <a:p>
                      <a:endParaRPr lang="zh-CN" altLang="en-US" dirty="0"/>
                    </a:p>
                  </a:txBody>
                  <a:tcPr/>
                </a:tc>
                <a:extLst>
                  <a:ext uri="{0D108BD9-81ED-4DB2-BD59-A6C34878D82A}">
                    <a16:rowId xmlns:a16="http://schemas.microsoft.com/office/drawing/2014/main" val="798818520"/>
                  </a:ext>
                </a:extLst>
              </a:tr>
              <a:tr h="370840">
                <a:tc>
                  <a:txBody>
                    <a:bodyPr/>
                    <a:lstStyle/>
                    <a:p>
                      <a:r>
                        <a:rPr lang="en-US" altLang="zh-CN" dirty="0"/>
                        <a:t>CCCS</a:t>
                      </a:r>
                      <a:endParaRPr lang="zh-CN" altLang="en-US" dirty="0"/>
                    </a:p>
                  </a:txBody>
                  <a:tcPr/>
                </a:tc>
                <a:tc>
                  <a:txBody>
                    <a:bodyPr/>
                    <a:lstStyle/>
                    <a:p>
                      <a:r>
                        <a:rPr lang="en-US" altLang="zh-CN" dirty="0"/>
                        <a:t>BJT</a:t>
                      </a:r>
                      <a:endParaRPr lang="zh-CN" altLang="en-US" dirty="0"/>
                    </a:p>
                  </a:txBody>
                  <a:tcPr/>
                </a:tc>
                <a:extLst>
                  <a:ext uri="{0D108BD9-81ED-4DB2-BD59-A6C34878D82A}">
                    <a16:rowId xmlns:a16="http://schemas.microsoft.com/office/drawing/2014/main" val="2413179336"/>
                  </a:ext>
                </a:extLst>
              </a:tr>
            </a:tbl>
          </a:graphicData>
        </a:graphic>
      </p:graphicFrame>
    </p:spTree>
    <p:extLst>
      <p:ext uri="{BB962C8B-B14F-4D97-AF65-F5344CB8AC3E}">
        <p14:creationId xmlns:p14="http://schemas.microsoft.com/office/powerpoint/2010/main" val="626861009"/>
      </p:ext>
    </p:extLst>
  </p:cSld>
  <p:clrMapOvr>
    <a:masterClrMapping/>
  </p:clrMapOvr>
  <mc:AlternateContent xmlns:mc="http://schemas.openxmlformats.org/markup-compatibility/2006" xmlns:p14="http://schemas.microsoft.com/office/powerpoint/2010/main">
    <mc:Choice Requires="p14">
      <p:transition spd="slow">
        <p14:gallery dir="l"/>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483024" y="1422551"/>
            <a:ext cx="7680198" cy="2956900"/>
          </a:xfrm>
          <a:prstGeom prst="rect">
            <a:avLst/>
          </a:prstGeom>
          <a:noFill/>
        </p:spPr>
        <p:txBody>
          <a:bodyPr wrap="square" rtlCol="0">
            <a:spAutoFit/>
          </a:bodyPr>
          <a:lstStyle/>
          <a:p>
            <a:pPr lvl="1" indent="-342900">
              <a:lnSpc>
                <a:spcPct val="150000"/>
              </a:lnSpc>
              <a:spcAft>
                <a:spcPts val="900"/>
              </a:spcAft>
              <a:buFont typeface="Arial" panose="020B0604020202020204" pitchFamily="34" charset="0"/>
              <a:buChar char="•"/>
            </a:pPr>
            <a:r>
              <a:rPr lang="zh-CN" altLang="en-US" sz="2000" b="1" dirty="0">
                <a:solidFill>
                  <a:schemeClr val="accent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瞬态分析初值尝试了两种方式实现</a:t>
            </a:r>
            <a:endParaRPr lang="en-US" altLang="zh-CN" sz="2000" b="1" dirty="0">
              <a:solidFill>
                <a:schemeClr val="accent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685800" lvl="1" indent="-342900">
              <a:lnSpc>
                <a:spcPct val="150000"/>
              </a:lnSpc>
              <a:spcAft>
                <a:spcPts val="900"/>
              </a:spcAft>
              <a:buFont typeface="Arial" panose="020B0604020202020204" pitchFamily="34" charset="0"/>
              <a:buChar char="•"/>
            </a:pPr>
            <a:r>
              <a:rPr lang="zh-CN" altLang="en-US" sz="1600" b="1" dirty="0">
                <a:solidFill>
                  <a:schemeClr val="accent1">
                    <a:lumMod val="75000"/>
                  </a:schemeClr>
                </a:solidFill>
                <a:effectLst/>
                <a:latin typeface="Cambria" panose="02040503050406030204" pitchFamily="18" charset="0"/>
                <a:ea typeface="微软雅黑" panose="020B0503020204020204" pitchFamily="34" charset="-122"/>
                <a:cs typeface="Times New Roman" panose="02020603050405020304" pitchFamily="18" charset="0"/>
              </a:rPr>
              <a:t>直接使用</a:t>
            </a:r>
            <a:r>
              <a:rPr lang="en-US" altLang="zh-CN" sz="1600" b="1" dirty="0">
                <a:solidFill>
                  <a:srgbClr val="5B9BD5">
                    <a:lumMod val="75000"/>
                  </a:srgbClr>
                </a:solidFill>
                <a:latin typeface="微软雅黑" panose="020B0503020204020204" pitchFamily="34" charset="-122"/>
                <a:ea typeface="微软雅黑" panose="020B0503020204020204" pitchFamily="34" charset="-122"/>
                <a:cs typeface="Times New Roman" panose="02020603050405020304" pitchFamily="18" charset="0"/>
              </a:rPr>
              <a:t>DC</a:t>
            </a:r>
            <a:r>
              <a:rPr lang="zh-CN" altLang="en-US" sz="1600" b="1" dirty="0">
                <a:solidFill>
                  <a:schemeClr val="accent1">
                    <a:lumMod val="75000"/>
                  </a:schemeClr>
                </a:solidFill>
                <a:effectLst/>
                <a:latin typeface="Cambria" panose="02040503050406030204" pitchFamily="18" charset="0"/>
                <a:ea typeface="微软雅黑" panose="020B0503020204020204" pitchFamily="34" charset="-122"/>
                <a:cs typeface="Times New Roman" panose="02020603050405020304" pitchFamily="18" charset="0"/>
              </a:rPr>
              <a:t>分析模型</a:t>
            </a:r>
            <a:r>
              <a:rPr lang="zh-CN" altLang="en-US" sz="1600" dirty="0">
                <a:solidFill>
                  <a:schemeClr val="accent1">
                    <a:lumMod val="75000"/>
                  </a:schemeClr>
                </a:solidFill>
                <a:effectLst/>
                <a:latin typeface="Cambria" panose="02040503050406030204" pitchFamily="18" charset="0"/>
                <a:ea typeface="微软雅黑" panose="020B0503020204020204" pitchFamily="34" charset="-122"/>
                <a:cs typeface="Times New Roman" panose="02020603050405020304" pitchFamily="18" charset="0"/>
              </a:rPr>
              <a:t>。替换</a:t>
            </a:r>
            <a:r>
              <a:rPr lang="en-US" altLang="zh-CN" sz="1600" b="1" dirty="0">
                <a:solidFill>
                  <a:srgbClr val="5B9BD5">
                    <a:lumMod val="75000"/>
                  </a:srgbClr>
                </a:solidFill>
                <a:latin typeface="微软雅黑" panose="020B0503020204020204" pitchFamily="34" charset="-122"/>
                <a:ea typeface="微软雅黑" panose="020B0503020204020204" pitchFamily="34" charset="-122"/>
                <a:cs typeface="Times New Roman" panose="02020603050405020304" pitchFamily="18" charset="0"/>
              </a:rPr>
              <a:t>C</a:t>
            </a:r>
            <a:r>
              <a:rPr lang="zh-CN" altLang="en-US" sz="1600" b="1" dirty="0">
                <a:solidFill>
                  <a:srgbClr val="5B9BD5">
                    <a:lumMod val="75000"/>
                  </a:srgbClr>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1600" b="1" dirty="0">
                <a:solidFill>
                  <a:srgbClr val="5B9BD5">
                    <a:lumMod val="75000"/>
                  </a:srgbClr>
                </a:solidFill>
                <a:latin typeface="微软雅黑" panose="020B0503020204020204" pitchFamily="34" charset="-122"/>
                <a:ea typeface="微软雅黑" panose="020B0503020204020204" pitchFamily="34" charset="-122"/>
                <a:cs typeface="Times New Roman" panose="02020603050405020304" pitchFamily="18" charset="0"/>
              </a:rPr>
              <a:t>L</a:t>
            </a:r>
            <a:r>
              <a:rPr lang="zh-CN" altLang="en-US" sz="1600" dirty="0">
                <a:solidFill>
                  <a:schemeClr val="accent1">
                    <a:lumMod val="75000"/>
                  </a:schemeClr>
                </a:solidFill>
                <a:effectLst/>
                <a:latin typeface="Cambria" panose="02040503050406030204" pitchFamily="18" charset="0"/>
                <a:ea typeface="微软雅黑" panose="020B0503020204020204" pitchFamily="34" charset="-122"/>
                <a:cs typeface="Times New Roman" panose="02020603050405020304" pitchFamily="18" charset="0"/>
              </a:rPr>
              <a:t>为零电源后做一次</a:t>
            </a:r>
            <a:r>
              <a:rPr lang="en-US" altLang="zh-CN" sz="1600" b="1" dirty="0">
                <a:solidFill>
                  <a:srgbClr val="5B9BD5">
                    <a:lumMod val="75000"/>
                  </a:srgbClr>
                </a:solidFill>
                <a:latin typeface="微软雅黑" panose="020B0503020204020204" pitchFamily="34" charset="-122"/>
                <a:ea typeface="微软雅黑" panose="020B0503020204020204" pitchFamily="34" charset="-122"/>
                <a:cs typeface="Times New Roman" panose="02020603050405020304" pitchFamily="18" charset="0"/>
              </a:rPr>
              <a:t>DC</a:t>
            </a:r>
            <a:r>
              <a:rPr lang="zh-CN" altLang="en-US" sz="1600" dirty="0">
                <a:solidFill>
                  <a:schemeClr val="accent1">
                    <a:lumMod val="75000"/>
                  </a:schemeClr>
                </a:solidFill>
                <a:effectLst/>
                <a:latin typeface="Cambria" panose="02040503050406030204" pitchFamily="18" charset="0"/>
                <a:ea typeface="微软雅黑" panose="020B0503020204020204" pitchFamily="34" charset="-122"/>
                <a:cs typeface="Times New Roman" panose="02020603050405020304" pitchFamily="18" charset="0"/>
              </a:rPr>
              <a:t>得到各节点电压作为瞬态分析推进过程的初始值。缺点是需要得到</a:t>
            </a:r>
            <a:r>
              <a:rPr lang="en-US" altLang="zh-CN" sz="1600" b="1" dirty="0">
                <a:solidFill>
                  <a:srgbClr val="5B9BD5">
                    <a:lumMod val="75000"/>
                  </a:srgbClr>
                </a:solidFill>
                <a:latin typeface="微软雅黑" panose="020B0503020204020204" pitchFamily="34" charset="-122"/>
                <a:ea typeface="微软雅黑" panose="020B0503020204020204" pitchFamily="34" charset="-122"/>
                <a:cs typeface="Times New Roman" panose="02020603050405020304" pitchFamily="18" charset="0"/>
              </a:rPr>
              <a:t>DC</a:t>
            </a:r>
            <a:r>
              <a:rPr lang="zh-CN" altLang="en-US" sz="1600" dirty="0">
                <a:solidFill>
                  <a:schemeClr val="accent1">
                    <a:lumMod val="75000"/>
                  </a:schemeClr>
                </a:solidFill>
                <a:effectLst/>
                <a:latin typeface="Cambria" panose="02040503050406030204" pitchFamily="18" charset="0"/>
                <a:ea typeface="微软雅黑" panose="020B0503020204020204" pitchFamily="34" charset="-122"/>
                <a:cs typeface="Times New Roman" panose="02020603050405020304" pitchFamily="18" charset="0"/>
              </a:rPr>
              <a:t>模型与瞬态模型节点的对应关系</a:t>
            </a:r>
            <a:endParaRPr lang="en-US" altLang="zh-CN" sz="1600" dirty="0">
              <a:solidFill>
                <a:schemeClr val="accent1">
                  <a:lumMod val="75000"/>
                </a:schemeClr>
              </a:solidFill>
              <a:effectLst/>
              <a:latin typeface="Cambria" panose="02040503050406030204" pitchFamily="18" charset="0"/>
              <a:ea typeface="微软雅黑" panose="020B0503020204020204" pitchFamily="34" charset="-122"/>
              <a:cs typeface="Times New Roman" panose="02020603050405020304" pitchFamily="18" charset="0"/>
            </a:endParaRPr>
          </a:p>
          <a:p>
            <a:pPr marL="685800" lvl="1" indent="-342900">
              <a:lnSpc>
                <a:spcPct val="150000"/>
              </a:lnSpc>
              <a:spcAft>
                <a:spcPts val="900"/>
              </a:spcAft>
              <a:buFont typeface="Arial" panose="020B0604020202020204" pitchFamily="34" charset="0"/>
              <a:buChar char="•"/>
            </a:pPr>
            <a:r>
              <a:rPr lang="zh-CN" altLang="en-US" sz="1600" b="1" dirty="0">
                <a:solidFill>
                  <a:schemeClr val="accent1">
                    <a:lumMod val="75000"/>
                  </a:schemeClr>
                </a:solidFill>
                <a:effectLst/>
                <a:latin typeface="Cambria" panose="02040503050406030204" pitchFamily="18" charset="0"/>
                <a:ea typeface="微软雅黑" panose="020B0503020204020204" pitchFamily="34" charset="-122"/>
                <a:cs typeface="Times New Roman" panose="02020603050405020304" pitchFamily="18" charset="0"/>
              </a:rPr>
              <a:t>模拟电源打开过程</a:t>
            </a:r>
            <a:r>
              <a:rPr lang="zh-CN" altLang="en-US" sz="1600" dirty="0">
                <a:solidFill>
                  <a:schemeClr val="accent1">
                    <a:lumMod val="75000"/>
                  </a:schemeClr>
                </a:solidFill>
                <a:effectLst/>
                <a:latin typeface="Cambria" panose="02040503050406030204" pitchFamily="18" charset="0"/>
                <a:ea typeface="微软雅黑" panose="020B0503020204020204" pitchFamily="34" charset="-122"/>
                <a:cs typeface="Times New Roman" panose="02020603050405020304" pitchFamily="18" charset="0"/>
              </a:rPr>
              <a:t>，将所有电源改为斜坡源，做一个</a:t>
            </a:r>
            <a:r>
              <a:rPr lang="en-US" altLang="zh-CN" sz="1600" b="1" dirty="0">
                <a:solidFill>
                  <a:srgbClr val="5B9BD5">
                    <a:lumMod val="75000"/>
                  </a:srgbClr>
                </a:solidFill>
                <a:latin typeface="微软雅黑" panose="020B0503020204020204" pitchFamily="34" charset="-122"/>
                <a:ea typeface="微软雅黑" panose="020B0503020204020204" pitchFamily="34" charset="-122"/>
                <a:cs typeface="Times New Roman" panose="02020603050405020304" pitchFamily="18" charset="0"/>
              </a:rPr>
              <a:t>1000Δt</a:t>
            </a:r>
            <a:r>
              <a:rPr lang="zh-CN" altLang="en-US" sz="1600" dirty="0">
                <a:solidFill>
                  <a:schemeClr val="accent1">
                    <a:lumMod val="75000"/>
                  </a:schemeClr>
                </a:solidFill>
                <a:effectLst/>
                <a:latin typeface="Cambria" panose="02040503050406030204" pitchFamily="18" charset="0"/>
                <a:ea typeface="微软雅黑" panose="020B0503020204020204" pitchFamily="34" charset="-122"/>
                <a:cs typeface="Times New Roman" panose="02020603050405020304" pitchFamily="18" charset="0"/>
              </a:rPr>
              <a:t>的固定步长</a:t>
            </a:r>
            <a:r>
              <a:rPr lang="zh-CN" altLang="en-US" sz="1600" dirty="0">
                <a:solidFill>
                  <a:schemeClr val="accent1">
                    <a:lumMod val="75000"/>
                  </a:schemeClr>
                </a:solidFill>
                <a:latin typeface="Cambria" panose="02040503050406030204" pitchFamily="18" charset="0"/>
                <a:ea typeface="微软雅黑" panose="020B0503020204020204" pitchFamily="34" charset="-122"/>
                <a:cs typeface="Times New Roman" panose="02020603050405020304" pitchFamily="18" charset="0"/>
              </a:rPr>
              <a:t>瞬态仿真</a:t>
            </a:r>
            <a:r>
              <a:rPr lang="zh-CN" altLang="en-US" sz="1600" dirty="0">
                <a:solidFill>
                  <a:schemeClr val="accent1">
                    <a:lumMod val="75000"/>
                  </a:schemeClr>
                </a:solidFill>
                <a:effectLst/>
                <a:latin typeface="Cambria" panose="02040503050406030204" pitchFamily="18" charset="0"/>
                <a:ea typeface="微软雅黑" panose="020B0503020204020204" pitchFamily="34" charset="-122"/>
                <a:cs typeface="Times New Roman" panose="02020603050405020304" pitchFamily="18" charset="0"/>
              </a:rPr>
              <a:t>，这次仿真终止时的各节点</a:t>
            </a:r>
            <a:r>
              <a:rPr lang="zh-CN" altLang="en-US" sz="1600" dirty="0">
                <a:solidFill>
                  <a:schemeClr val="accent1">
                    <a:lumMod val="75000"/>
                  </a:schemeClr>
                </a:solidFill>
                <a:latin typeface="Cambria" panose="02040503050406030204" pitchFamily="18" charset="0"/>
                <a:ea typeface="微软雅黑" panose="020B0503020204020204" pitchFamily="34" charset="-122"/>
                <a:cs typeface="Times New Roman" panose="02020603050405020304" pitchFamily="18" charset="0"/>
              </a:rPr>
              <a:t>电压用</a:t>
            </a:r>
            <a:r>
              <a:rPr lang="zh-CN" altLang="en-US" sz="1600" dirty="0">
                <a:solidFill>
                  <a:schemeClr val="accent1">
                    <a:lumMod val="75000"/>
                  </a:schemeClr>
                </a:solidFill>
                <a:effectLst/>
                <a:latin typeface="Cambria" panose="02040503050406030204" pitchFamily="18" charset="0"/>
                <a:ea typeface="微软雅黑" panose="020B0503020204020204" pitchFamily="34" charset="-122"/>
                <a:cs typeface="Times New Roman" panose="02020603050405020304" pitchFamily="18" charset="0"/>
              </a:rPr>
              <a:t>做瞬态初值。缺点是需要额外进行一次较缓慢的模拟斜坡源的瞬态过程。好处是瞬态初值比较合理。</a:t>
            </a:r>
            <a:endParaRPr lang="en-US" altLang="zh-CN" sz="1600" dirty="0">
              <a:solidFill>
                <a:schemeClr val="accent1">
                  <a:lumMod val="75000"/>
                </a:schemeClr>
              </a:solidFill>
              <a:effectLst/>
              <a:latin typeface="Cambria" panose="02040503050406030204" pitchFamily="18" charset="0"/>
              <a:ea typeface="微软雅黑" panose="020B0503020204020204" pitchFamily="34" charset="-122"/>
              <a:cs typeface="Times New Roman" panose="02020603050405020304" pitchFamily="18" charset="0"/>
            </a:endParaRPr>
          </a:p>
        </p:txBody>
      </p:sp>
      <p:sp>
        <p:nvSpPr>
          <p:cNvPr id="5" name="文本框 4"/>
          <p:cNvSpPr txBox="1"/>
          <p:nvPr/>
        </p:nvSpPr>
        <p:spPr>
          <a:xfrm>
            <a:off x="821479" y="234950"/>
            <a:ext cx="3175485" cy="1015663"/>
          </a:xfrm>
          <a:prstGeom prst="rect">
            <a:avLst/>
          </a:prstGeom>
          <a:noFill/>
        </p:spPr>
        <p:txBody>
          <a:bodyPr wrap="none" rtlCol="0">
            <a:spAutoFit/>
          </a:bodyPr>
          <a:lstStyle/>
          <a:p>
            <a:r>
              <a:rPr lang="en-US" altLang="zh-CN" sz="3200" b="1" dirty="0">
                <a:solidFill>
                  <a:schemeClr val="accent5">
                    <a:lumMod val="75000"/>
                  </a:schemeClr>
                </a:solidFill>
                <a:effectLst>
                  <a:outerShdw blurRad="38100" dist="38100" dir="2700000" algn="tl">
                    <a:srgbClr val="000000">
                      <a:alpha val="43137"/>
                    </a:srgbClr>
                  </a:outerShdw>
                </a:effectLst>
                <a:cs typeface="+mn-ea"/>
              </a:rPr>
              <a:t>Part 3 </a:t>
            </a:r>
            <a:r>
              <a:rPr lang="zh-CN" altLang="en-US" sz="3200" b="1" dirty="0">
                <a:solidFill>
                  <a:schemeClr val="accent5">
                    <a:lumMod val="75000"/>
                  </a:schemeClr>
                </a:solidFill>
                <a:effectLst>
                  <a:outerShdw blurRad="38100" dist="38100" dir="2700000" algn="tl">
                    <a:srgbClr val="000000">
                      <a:alpha val="43137"/>
                    </a:srgbClr>
                  </a:outerShdw>
                </a:effectLst>
                <a:cs typeface="+mn-ea"/>
              </a:rPr>
              <a:t>瞬态分析</a:t>
            </a:r>
            <a:endParaRPr lang="en-US" altLang="zh-CN" sz="3200" b="1" dirty="0">
              <a:solidFill>
                <a:schemeClr val="accent5">
                  <a:lumMod val="75000"/>
                </a:schemeClr>
              </a:solidFill>
              <a:effectLst>
                <a:outerShdw blurRad="38100" dist="38100" dir="2700000" algn="tl">
                  <a:srgbClr val="000000">
                    <a:alpha val="43137"/>
                  </a:srgbClr>
                </a:outerShdw>
              </a:effectLst>
              <a:cs typeface="+mn-ea"/>
            </a:endParaRPr>
          </a:p>
          <a:p>
            <a:r>
              <a:rPr kumimoji="0" lang="zh-CN" altLang="en-US" sz="2800" b="0" i="0" u="none" strike="noStrike" kern="1200" cap="none" spc="0" normalizeH="0" baseline="0" noProof="0" dirty="0">
                <a:ln>
                  <a:noFill/>
                </a:ln>
                <a:solidFill>
                  <a:srgbClr val="4472C4">
                    <a:lumMod val="75000"/>
                  </a:srgbClr>
                </a:solidFill>
                <a:effectLst>
                  <a:outerShdw blurRad="38100" dist="38100" dir="2700000" algn="tl">
                    <a:srgbClr val="000000">
                      <a:alpha val="43137"/>
                    </a:srgbClr>
                  </a:outerShdw>
                </a:effectLst>
                <a:uLnTx/>
                <a:uFillTx/>
                <a:latin typeface="微软雅黑"/>
                <a:ea typeface="微软雅黑"/>
                <a:cs typeface="+mn-ea"/>
              </a:rPr>
              <a:t>瞬态分析初值</a:t>
            </a:r>
            <a:endParaRPr lang="zh-CN" altLang="en-US" sz="3200" dirty="0">
              <a:solidFill>
                <a:schemeClr val="accent5">
                  <a:lumMod val="75000"/>
                </a:schemeClr>
              </a:solidFill>
              <a:effectLst>
                <a:outerShdw blurRad="38100" dist="38100" dir="2700000" algn="tl">
                  <a:srgbClr val="000000">
                    <a:alpha val="43137"/>
                  </a:srgbClr>
                </a:outerShdw>
              </a:effectLst>
              <a:cs typeface="+mn-ea"/>
            </a:endParaRPr>
          </a:p>
        </p:txBody>
      </p:sp>
    </p:spTree>
    <p:extLst>
      <p:ext uri="{BB962C8B-B14F-4D97-AF65-F5344CB8AC3E}">
        <p14:creationId xmlns:p14="http://schemas.microsoft.com/office/powerpoint/2010/main" val="3769457988"/>
      </p:ext>
    </p:extLst>
  </p:cSld>
  <p:clrMapOvr>
    <a:masterClrMapping/>
  </p:clrMapOvr>
  <mc:AlternateContent xmlns:mc="http://schemas.openxmlformats.org/markup-compatibility/2006" xmlns:p14="http://schemas.microsoft.com/office/powerpoint/2010/main">
    <mc:Choice Requires="p14">
      <p:transition spd="slow">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659130" y="1054144"/>
            <a:ext cx="7529830" cy="3695563"/>
          </a:xfrm>
          <a:prstGeom prst="rect">
            <a:avLst/>
          </a:prstGeom>
          <a:noFill/>
        </p:spPr>
        <p:txBody>
          <a:bodyPr wrap="square" rtlCol="0">
            <a:spAutoFit/>
          </a:bodyPr>
          <a:lstStyle/>
          <a:p>
            <a:pPr marL="342900" indent="-342900">
              <a:lnSpc>
                <a:spcPct val="150000"/>
              </a:lnSpc>
              <a:spcAft>
                <a:spcPts val="900"/>
              </a:spcAft>
              <a:buFont typeface="Arial" panose="020B0604020202020204" pitchFamily="34" charset="0"/>
              <a:buChar char="•"/>
            </a:pPr>
            <a:r>
              <a:rPr lang="zh-CN" altLang="en-US" sz="2000" b="1" dirty="0">
                <a:solidFill>
                  <a:schemeClr val="accent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瞬态分析推进过程尝试了两种方式实现</a:t>
            </a:r>
          </a:p>
          <a:p>
            <a:pPr marL="685800" lvl="1" indent="-342900">
              <a:lnSpc>
                <a:spcPct val="150000"/>
              </a:lnSpc>
              <a:spcAft>
                <a:spcPts val="900"/>
              </a:spcAft>
              <a:buFont typeface="Arial" panose="020B0604020202020204" pitchFamily="34" charset="0"/>
              <a:buChar char="•"/>
            </a:pPr>
            <a:r>
              <a:rPr lang="zh-CN" altLang="en-US" sz="1600" b="1" dirty="0">
                <a:solidFill>
                  <a:schemeClr val="accent1">
                    <a:lumMod val="75000"/>
                  </a:schemeClr>
                </a:solidFill>
                <a:effectLst/>
                <a:latin typeface="Cambria" panose="02040503050406030204" pitchFamily="18" charset="0"/>
                <a:ea typeface="微软雅黑" panose="020B0503020204020204" pitchFamily="34" charset="-122"/>
                <a:cs typeface="Times New Roman" panose="02020603050405020304" pitchFamily="18" charset="0"/>
              </a:rPr>
              <a:t>固定步长</a:t>
            </a:r>
            <a:r>
              <a:rPr lang="zh-CN" altLang="en-US" sz="1600" dirty="0">
                <a:solidFill>
                  <a:schemeClr val="accent1">
                    <a:lumMod val="75000"/>
                  </a:schemeClr>
                </a:solidFill>
                <a:effectLst/>
                <a:latin typeface="Cambria" panose="02040503050406030204" pitchFamily="18" charset="0"/>
                <a:ea typeface="微软雅黑" panose="020B0503020204020204" pitchFamily="34" charset="-122"/>
                <a:cs typeface="Times New Roman" panose="02020603050405020304" pitchFamily="18" charset="0"/>
              </a:rPr>
              <a:t>。使用梯形法瞬态模型，固定步长为</a:t>
            </a:r>
            <a:r>
              <a:rPr lang="en-US" altLang="zh-CN" sz="1600" b="1" dirty="0">
                <a:solidFill>
                  <a:srgbClr val="5B9BD5">
                    <a:lumMod val="75000"/>
                  </a:srgbClr>
                </a:solidFill>
                <a:latin typeface="微软雅黑" panose="020B0503020204020204" pitchFamily="34" charset="-122"/>
                <a:ea typeface="微软雅黑" panose="020B0503020204020204" pitchFamily="34" charset="-122"/>
                <a:cs typeface="Times New Roman" panose="02020603050405020304" pitchFamily="18" charset="0"/>
              </a:rPr>
              <a:t>0.5</a:t>
            </a:r>
            <a:r>
              <a:rPr lang="zh-CN" altLang="en-US" sz="1600" dirty="0">
                <a:solidFill>
                  <a:schemeClr val="accent1">
                    <a:lumMod val="75000"/>
                  </a:schemeClr>
                </a:solidFill>
                <a:effectLst/>
                <a:latin typeface="Cambria" panose="02040503050406030204" pitchFamily="18" charset="0"/>
                <a:ea typeface="微软雅黑" panose="020B0503020204020204" pitchFamily="34" charset="-122"/>
                <a:cs typeface="Times New Roman" panose="02020603050405020304" pitchFamily="18" charset="0"/>
              </a:rPr>
              <a:t>倍打印步长，在每个时间点利用瞬态模型求</a:t>
            </a:r>
            <a:r>
              <a:rPr lang="en-US" altLang="zh-CN" sz="1600" b="1" dirty="0">
                <a:solidFill>
                  <a:srgbClr val="5B9BD5">
                    <a:lumMod val="75000"/>
                  </a:srgbClr>
                </a:solidFill>
                <a:latin typeface="微软雅黑" panose="020B0503020204020204" pitchFamily="34" charset="-122"/>
                <a:ea typeface="微软雅黑" panose="020B0503020204020204" pitchFamily="34" charset="-122"/>
                <a:cs typeface="Times New Roman" panose="02020603050405020304" pitchFamily="18" charset="0"/>
              </a:rPr>
              <a:t>DC</a:t>
            </a:r>
            <a:r>
              <a:rPr lang="zh-CN" altLang="en-US" sz="1600" dirty="0">
                <a:solidFill>
                  <a:schemeClr val="accent1">
                    <a:lumMod val="75000"/>
                  </a:schemeClr>
                </a:solidFill>
                <a:effectLst/>
                <a:latin typeface="Cambria" panose="02040503050406030204" pitchFamily="18" charset="0"/>
                <a:ea typeface="微软雅黑" panose="020B0503020204020204" pitchFamily="34" charset="-122"/>
                <a:cs typeface="Times New Roman" panose="02020603050405020304" pitchFamily="18" charset="0"/>
              </a:rPr>
              <a:t>直流解，并以上一轮</a:t>
            </a:r>
            <a:r>
              <a:rPr lang="en-US" altLang="zh-CN" sz="1600" b="1" dirty="0">
                <a:solidFill>
                  <a:srgbClr val="5B9BD5">
                    <a:lumMod val="75000"/>
                  </a:srgbClr>
                </a:solidFill>
                <a:latin typeface="微软雅黑" panose="020B0503020204020204" pitchFamily="34" charset="-122"/>
                <a:ea typeface="微软雅黑" panose="020B0503020204020204" pitchFamily="34" charset="-122"/>
                <a:cs typeface="Times New Roman" panose="02020603050405020304" pitchFamily="18" charset="0"/>
              </a:rPr>
              <a:t>DC</a:t>
            </a:r>
            <a:r>
              <a:rPr lang="zh-CN" altLang="en-US" sz="1600" dirty="0">
                <a:solidFill>
                  <a:schemeClr val="accent1">
                    <a:lumMod val="75000"/>
                  </a:schemeClr>
                </a:solidFill>
                <a:effectLst/>
                <a:latin typeface="Cambria" panose="02040503050406030204" pitchFamily="18" charset="0"/>
                <a:ea typeface="微软雅黑" panose="020B0503020204020204" pitchFamily="34" charset="-122"/>
                <a:cs typeface="Times New Roman" panose="02020603050405020304" pitchFamily="18" charset="0"/>
              </a:rPr>
              <a:t>的结果作为下一轮</a:t>
            </a:r>
            <a:r>
              <a:rPr lang="en-US" altLang="zh-CN" sz="1600" b="1" dirty="0">
                <a:solidFill>
                  <a:srgbClr val="5B9BD5">
                    <a:lumMod val="75000"/>
                  </a:srgbClr>
                </a:solidFill>
                <a:latin typeface="微软雅黑" panose="020B0503020204020204" pitchFamily="34" charset="-122"/>
                <a:ea typeface="微软雅黑" panose="020B0503020204020204" pitchFamily="34" charset="-122"/>
                <a:cs typeface="Times New Roman" panose="02020603050405020304" pitchFamily="18" charset="0"/>
              </a:rPr>
              <a:t>DC</a:t>
            </a:r>
            <a:r>
              <a:rPr lang="zh-CN" altLang="en-US" sz="1600" dirty="0">
                <a:solidFill>
                  <a:schemeClr val="accent1">
                    <a:lumMod val="75000"/>
                  </a:schemeClr>
                </a:solidFill>
                <a:effectLst/>
                <a:latin typeface="Cambria" panose="02040503050406030204" pitchFamily="18" charset="0"/>
                <a:ea typeface="微软雅黑" panose="020B0503020204020204" pitchFamily="34" charset="-122"/>
                <a:cs typeface="Times New Roman" panose="02020603050405020304" pitchFamily="18" charset="0"/>
              </a:rPr>
              <a:t>初值，收敛速度快。</a:t>
            </a:r>
          </a:p>
          <a:p>
            <a:pPr marL="685800" lvl="1" indent="-342900">
              <a:lnSpc>
                <a:spcPct val="150000"/>
              </a:lnSpc>
              <a:spcAft>
                <a:spcPts val="900"/>
              </a:spcAft>
              <a:buFont typeface="Arial" panose="020B0604020202020204" pitchFamily="34" charset="0"/>
              <a:buChar char="•"/>
            </a:pPr>
            <a:r>
              <a:rPr lang="zh-CN" altLang="en-US" sz="1600" b="1" dirty="0">
                <a:solidFill>
                  <a:schemeClr val="accent1">
                    <a:lumMod val="75000"/>
                  </a:schemeClr>
                </a:solidFill>
                <a:effectLst/>
                <a:latin typeface="Cambria" panose="02040503050406030204" pitchFamily="18" charset="0"/>
                <a:ea typeface="微软雅黑" panose="020B0503020204020204" pitchFamily="34" charset="-122"/>
                <a:cs typeface="Times New Roman" panose="02020603050405020304" pitchFamily="18" charset="0"/>
              </a:rPr>
              <a:t>动态步长</a:t>
            </a:r>
            <a:r>
              <a:rPr lang="zh-CN" altLang="en-US" sz="1600" dirty="0">
                <a:solidFill>
                  <a:schemeClr val="accent1">
                    <a:lumMod val="75000"/>
                  </a:schemeClr>
                </a:solidFill>
                <a:latin typeface="Cambria" panose="02040503050406030204" pitchFamily="18" charset="0"/>
                <a:ea typeface="微软雅黑" panose="020B0503020204020204" pitchFamily="34" charset="-122"/>
                <a:cs typeface="Times New Roman" panose="02020603050405020304" pitchFamily="18" charset="0"/>
              </a:rPr>
              <a:t>。</a:t>
            </a:r>
            <a:r>
              <a:rPr lang="zh-CN" altLang="en-US" sz="1600" dirty="0">
                <a:solidFill>
                  <a:schemeClr val="accent1">
                    <a:lumMod val="75000"/>
                  </a:schemeClr>
                </a:solidFill>
                <a:effectLst/>
                <a:latin typeface="Cambria" panose="02040503050406030204" pitchFamily="18" charset="0"/>
                <a:ea typeface="微软雅黑" panose="020B0503020204020204" pitchFamily="34" charset="-122"/>
                <a:cs typeface="Times New Roman" panose="02020603050405020304" pitchFamily="18" charset="0"/>
              </a:rPr>
              <a:t>改用后向欧拉，使用</a:t>
            </a:r>
            <a:r>
              <a:rPr lang="en-US" altLang="zh-CN" sz="1600" b="1" dirty="0">
                <a:solidFill>
                  <a:srgbClr val="5B9BD5">
                    <a:lumMod val="75000"/>
                  </a:srgbClr>
                </a:solidFill>
                <a:latin typeface="微软雅黑" panose="020B0503020204020204" pitchFamily="34" charset="-122"/>
                <a:ea typeface="微软雅黑" panose="020B0503020204020204" pitchFamily="34" charset="-122"/>
                <a:cs typeface="Times New Roman" panose="02020603050405020304" pitchFamily="18" charset="0"/>
              </a:rPr>
              <a:t>PPT</a:t>
            </a:r>
            <a:r>
              <a:rPr lang="zh-CN" altLang="en-US" sz="1600" dirty="0">
                <a:solidFill>
                  <a:schemeClr val="accent1">
                    <a:lumMod val="75000"/>
                  </a:schemeClr>
                </a:solidFill>
                <a:effectLst/>
                <a:latin typeface="Cambria" panose="02040503050406030204" pitchFamily="18" charset="0"/>
                <a:ea typeface="微软雅黑" panose="020B0503020204020204" pitchFamily="34" charset="-122"/>
                <a:cs typeface="Times New Roman" panose="02020603050405020304" pitchFamily="18" charset="0"/>
              </a:rPr>
              <a:t>中后向欧拉电容电感误差公式，认为前一时间点的</a:t>
            </a:r>
            <a:r>
              <a:rPr lang="en-US" altLang="zh-CN" sz="1600" b="1" dirty="0">
                <a:solidFill>
                  <a:srgbClr val="5B9BD5">
                    <a:lumMod val="75000"/>
                  </a:srgbClr>
                </a:solidFill>
                <a:latin typeface="微软雅黑" panose="020B0503020204020204" pitchFamily="34" charset="-122"/>
                <a:ea typeface="微软雅黑" panose="020B0503020204020204" pitchFamily="34" charset="-122"/>
                <a:cs typeface="Times New Roman" panose="02020603050405020304" pitchFamily="18" charset="0"/>
              </a:rPr>
              <a:t>DC</a:t>
            </a:r>
            <a:r>
              <a:rPr lang="zh-CN" altLang="en-US" sz="1600" dirty="0">
                <a:solidFill>
                  <a:schemeClr val="accent1">
                    <a:lumMod val="75000"/>
                  </a:schemeClr>
                </a:solidFill>
                <a:effectLst/>
                <a:latin typeface="Cambria" panose="02040503050406030204" pitchFamily="18" charset="0"/>
                <a:ea typeface="微软雅黑" panose="020B0503020204020204" pitchFamily="34" charset="-122"/>
                <a:cs typeface="Times New Roman" panose="02020603050405020304" pitchFamily="18" charset="0"/>
              </a:rPr>
              <a:t>直流解为准确值，计算出当前时间点的误差范数，与前一时间点伴随电阻的值的范数</a:t>
            </a:r>
            <a:r>
              <a:rPr lang="zh-CN" altLang="en-US" sz="1600" dirty="0">
                <a:solidFill>
                  <a:schemeClr val="accent1">
                    <a:lumMod val="75000"/>
                  </a:schemeClr>
                </a:solidFill>
                <a:latin typeface="Cambria" panose="02040503050406030204" pitchFamily="18" charset="0"/>
                <a:ea typeface="微软雅黑" panose="020B0503020204020204" pitchFamily="34" charset="-122"/>
                <a:cs typeface="Times New Roman" panose="02020603050405020304" pitchFamily="18" charset="0"/>
              </a:rPr>
              <a:t>相除得到商</a:t>
            </a:r>
            <a:r>
              <a:rPr lang="zh-CN" altLang="en-US" sz="1600" dirty="0">
                <a:solidFill>
                  <a:schemeClr val="accent1">
                    <a:lumMod val="75000"/>
                  </a:schemeClr>
                </a:solidFill>
                <a:effectLst/>
                <a:latin typeface="Cambria" panose="02040503050406030204" pitchFamily="18" charset="0"/>
                <a:ea typeface="微软雅黑" panose="020B0503020204020204" pitchFamily="34" charset="-122"/>
                <a:cs typeface="Times New Roman" panose="02020603050405020304" pitchFamily="18" charset="0"/>
              </a:rPr>
              <a:t>，大于</a:t>
            </a:r>
            <a:r>
              <a:rPr lang="en-US" altLang="zh-CN" sz="1600" b="1" dirty="0">
                <a:solidFill>
                  <a:srgbClr val="5B9BD5">
                    <a:lumMod val="75000"/>
                  </a:srgbClr>
                </a:solidFill>
                <a:latin typeface="微软雅黑" panose="020B0503020204020204" pitchFamily="34" charset="-122"/>
                <a:ea typeface="微软雅黑" panose="020B0503020204020204" pitchFamily="34" charset="-122"/>
                <a:cs typeface="Times New Roman" panose="02020603050405020304" pitchFamily="18" charset="0"/>
              </a:rPr>
              <a:t>0.1</a:t>
            </a:r>
            <a:r>
              <a:rPr lang="zh-CN" altLang="en-US" sz="1600" dirty="0">
                <a:solidFill>
                  <a:schemeClr val="accent1">
                    <a:lumMod val="75000"/>
                  </a:schemeClr>
                </a:solidFill>
                <a:effectLst/>
                <a:latin typeface="Cambria" panose="02040503050406030204" pitchFamily="18" charset="0"/>
                <a:ea typeface="微软雅黑" panose="020B0503020204020204" pitchFamily="34" charset="-122"/>
                <a:cs typeface="Times New Roman" panose="02020603050405020304" pitchFamily="18" charset="0"/>
              </a:rPr>
              <a:t>认为误差较大，则将</a:t>
            </a:r>
            <a:r>
              <a:rPr lang="en-US" altLang="zh-CN" sz="1600" b="1" dirty="0" err="1">
                <a:solidFill>
                  <a:srgbClr val="5B9BD5">
                    <a:lumMod val="75000"/>
                  </a:srgbClr>
                </a:solidFill>
                <a:latin typeface="微软雅黑" panose="020B0503020204020204" pitchFamily="34" charset="-122"/>
                <a:ea typeface="微软雅黑" panose="020B0503020204020204" pitchFamily="34" charset="-122"/>
                <a:cs typeface="Times New Roman" panose="02020603050405020304" pitchFamily="18" charset="0"/>
              </a:rPr>
              <a:t>Δt</a:t>
            </a:r>
            <a:r>
              <a:rPr lang="zh-CN" altLang="en-US" sz="1600" dirty="0">
                <a:solidFill>
                  <a:schemeClr val="accent1">
                    <a:lumMod val="75000"/>
                  </a:schemeClr>
                </a:solidFill>
                <a:effectLst/>
                <a:latin typeface="Cambria" panose="02040503050406030204" pitchFamily="18" charset="0"/>
                <a:ea typeface="微软雅黑" panose="020B0503020204020204" pitchFamily="34" charset="-122"/>
                <a:cs typeface="Times New Roman" panose="02020603050405020304" pitchFamily="18" charset="0"/>
              </a:rPr>
              <a:t>减小一倍，反之增大一倍。采用动态步长</a:t>
            </a:r>
            <a:r>
              <a:rPr lang="zh-CN" altLang="en-US" sz="1600" dirty="0">
                <a:solidFill>
                  <a:schemeClr val="accent1">
                    <a:lumMod val="75000"/>
                  </a:schemeClr>
                </a:solidFill>
                <a:latin typeface="Cambria" panose="02040503050406030204" pitchFamily="18" charset="0"/>
                <a:ea typeface="微软雅黑" panose="020B0503020204020204" pitchFamily="34" charset="-122"/>
                <a:cs typeface="Times New Roman" panose="02020603050405020304" pitchFamily="18" charset="0"/>
              </a:rPr>
              <a:t>推进</a:t>
            </a:r>
            <a:r>
              <a:rPr lang="zh-CN" altLang="en-US" sz="1600" dirty="0">
                <a:solidFill>
                  <a:schemeClr val="accent1">
                    <a:lumMod val="75000"/>
                  </a:schemeClr>
                </a:solidFill>
                <a:effectLst/>
                <a:latin typeface="Cambria" panose="02040503050406030204" pitchFamily="18" charset="0"/>
                <a:ea typeface="微软雅黑" panose="020B0503020204020204" pitchFamily="34" charset="-122"/>
                <a:cs typeface="Times New Roman" panose="02020603050405020304" pitchFamily="18" charset="0"/>
              </a:rPr>
              <a:t>瞬态分析的方式可以实现更好的收敛性</a:t>
            </a:r>
            <a:endParaRPr lang="en-US" altLang="zh-CN" sz="1600" dirty="0">
              <a:solidFill>
                <a:schemeClr val="accent1">
                  <a:lumMod val="75000"/>
                </a:schemeClr>
              </a:solidFill>
              <a:effectLst/>
              <a:latin typeface="Cambria" panose="02040503050406030204" pitchFamily="18" charset="0"/>
              <a:ea typeface="微软雅黑" panose="020B0503020204020204" pitchFamily="34" charset="-122"/>
              <a:cs typeface="Times New Roman" panose="02020603050405020304" pitchFamily="18" charset="0"/>
            </a:endParaRPr>
          </a:p>
        </p:txBody>
      </p:sp>
      <p:sp>
        <p:nvSpPr>
          <p:cNvPr id="4" name="文本框 3">
            <a:extLst>
              <a:ext uri="{FF2B5EF4-FFF2-40B4-BE49-F238E27FC236}">
                <a16:creationId xmlns:a16="http://schemas.microsoft.com/office/drawing/2014/main" id="{2A960B8C-1B64-4804-8C51-0D64190C7674}"/>
              </a:ext>
            </a:extLst>
          </p:cNvPr>
          <p:cNvSpPr txBox="1"/>
          <p:nvPr/>
        </p:nvSpPr>
        <p:spPr>
          <a:xfrm>
            <a:off x="909743" y="478793"/>
            <a:ext cx="3057247" cy="523220"/>
          </a:xfrm>
          <a:prstGeom prst="rect">
            <a:avLst/>
          </a:prstGeom>
          <a:noFill/>
        </p:spPr>
        <p:txBody>
          <a:bodyPr wrap="none" rtlCol="0">
            <a:spAutoFit/>
          </a:bodyPr>
          <a:lstStyle/>
          <a:p>
            <a:r>
              <a:rPr kumimoji="0" lang="zh-CN" altLang="en-US" sz="2800" b="0" i="0" u="none" strike="noStrike" kern="1200" cap="none" spc="0" normalizeH="0" baseline="0" noProof="0" dirty="0">
                <a:ln>
                  <a:noFill/>
                </a:ln>
                <a:solidFill>
                  <a:srgbClr val="4472C4">
                    <a:lumMod val="75000"/>
                  </a:srgbClr>
                </a:solidFill>
                <a:effectLst>
                  <a:outerShdw blurRad="38100" dist="38100" dir="2700000" algn="tl">
                    <a:srgbClr val="000000">
                      <a:alpha val="43137"/>
                    </a:srgbClr>
                  </a:outerShdw>
                </a:effectLst>
                <a:uLnTx/>
                <a:uFillTx/>
                <a:latin typeface="微软雅黑"/>
                <a:ea typeface="微软雅黑"/>
                <a:cs typeface="+mn-ea"/>
              </a:rPr>
              <a:t>瞬态分析推进过程</a:t>
            </a:r>
            <a:endParaRPr lang="zh-CN" altLang="en-US" sz="3200" dirty="0">
              <a:solidFill>
                <a:schemeClr val="accent5">
                  <a:lumMod val="75000"/>
                </a:schemeClr>
              </a:solidFill>
              <a:effectLst>
                <a:outerShdw blurRad="38100" dist="38100" dir="2700000" algn="tl">
                  <a:srgbClr val="000000">
                    <a:alpha val="43137"/>
                  </a:srgbClr>
                </a:outerShdw>
              </a:effectLst>
              <a:cs typeface="+mn-ea"/>
            </a:endParaRPr>
          </a:p>
        </p:txBody>
      </p:sp>
    </p:spTree>
    <p:extLst>
      <p:ext uri="{BB962C8B-B14F-4D97-AF65-F5344CB8AC3E}">
        <p14:creationId xmlns:p14="http://schemas.microsoft.com/office/powerpoint/2010/main" val="3631108593"/>
      </p:ext>
    </p:extLst>
  </p:cSld>
  <p:clrMapOvr>
    <a:masterClrMapping/>
  </p:clrMapOvr>
  <mc:AlternateContent xmlns:mc="http://schemas.openxmlformats.org/markup-compatibility/2006" xmlns:p14="http://schemas.microsoft.com/office/powerpoint/2010/main">
    <mc:Choice Requires="p14">
      <p:transition spd="slow">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584623" y="1372492"/>
            <a:ext cx="7983644" cy="2956900"/>
          </a:xfrm>
          <a:prstGeom prst="rect">
            <a:avLst/>
          </a:prstGeom>
          <a:noFill/>
        </p:spPr>
        <p:txBody>
          <a:bodyPr wrap="square" rtlCol="0">
            <a:spAutoFit/>
          </a:bodyPr>
          <a:lstStyle/>
          <a:p>
            <a:pPr marL="342900" indent="-342900">
              <a:lnSpc>
                <a:spcPct val="150000"/>
              </a:lnSpc>
              <a:spcAft>
                <a:spcPts val="900"/>
              </a:spcAft>
              <a:buFont typeface="Arial" panose="020B0604020202020204" pitchFamily="34" charset="0"/>
              <a:buChar char="•"/>
            </a:pPr>
            <a:r>
              <a:rPr lang="zh-CN" altLang="en-US" sz="2000" b="1" dirty="0">
                <a:solidFill>
                  <a:schemeClr val="accent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瞬态分析过程中遇到的问题</a:t>
            </a:r>
            <a:endParaRPr lang="en-US" altLang="zh-CN" sz="2000" b="1" dirty="0">
              <a:solidFill>
                <a:schemeClr val="accent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685800" lvl="1" indent="-342900">
              <a:lnSpc>
                <a:spcPct val="150000"/>
              </a:lnSpc>
              <a:spcAft>
                <a:spcPts val="900"/>
              </a:spcAft>
              <a:buFont typeface="Arial" panose="020B0604020202020204" pitchFamily="34" charset="0"/>
              <a:buChar char="•"/>
            </a:pPr>
            <a:r>
              <a:rPr lang="zh-CN" altLang="en-US" sz="1600" dirty="0">
                <a:solidFill>
                  <a:schemeClr val="accent1">
                    <a:lumMod val="75000"/>
                  </a:schemeClr>
                </a:solidFill>
                <a:latin typeface="Cambria" panose="02040503050406030204" pitchFamily="18" charset="0"/>
                <a:ea typeface="微软雅黑" panose="020B0503020204020204" pitchFamily="34" charset="-122"/>
                <a:cs typeface="Times New Roman" panose="02020603050405020304" pitchFamily="18" charset="0"/>
              </a:rPr>
              <a:t>用</a:t>
            </a:r>
            <a:r>
              <a:rPr lang="en-US" altLang="zh-CN" sz="1600" b="1" dirty="0" err="1">
                <a:solidFill>
                  <a:srgbClr val="5B9BD5">
                    <a:lumMod val="75000"/>
                  </a:srgbClr>
                </a:solidFill>
                <a:latin typeface="微软雅黑" panose="020B0503020204020204" pitchFamily="34" charset="-122"/>
                <a:ea typeface="微软雅黑" panose="020B0503020204020204" pitchFamily="34" charset="-122"/>
                <a:cs typeface="Times New Roman" panose="02020603050405020304" pitchFamily="18" charset="0"/>
              </a:rPr>
              <a:t>buffer.sp</a:t>
            </a:r>
            <a:r>
              <a:rPr lang="zh-CN" altLang="en-US" sz="1600" dirty="0">
                <a:solidFill>
                  <a:schemeClr val="accent1">
                    <a:lumMod val="75000"/>
                  </a:schemeClr>
                </a:solidFill>
                <a:effectLst/>
                <a:latin typeface="Cambria" panose="02040503050406030204" pitchFamily="18" charset="0"/>
                <a:ea typeface="微软雅黑" panose="020B0503020204020204" pitchFamily="34" charset="-122"/>
                <a:cs typeface="Times New Roman" panose="02020603050405020304" pitchFamily="18" charset="0"/>
              </a:rPr>
              <a:t>进行瞬态分析时遇到过推进到某一时间点无法收敛的情况，检测后发现此时</a:t>
            </a:r>
            <a:r>
              <a:rPr lang="en-US" altLang="zh-CN" sz="1600" b="1" dirty="0">
                <a:solidFill>
                  <a:srgbClr val="5B9BD5">
                    <a:lumMod val="75000"/>
                  </a:srgbClr>
                </a:solidFill>
                <a:latin typeface="微软雅黑" panose="020B0503020204020204" pitchFamily="34" charset="-122"/>
                <a:ea typeface="微软雅黑" panose="020B0503020204020204" pitchFamily="34" charset="-122"/>
                <a:cs typeface="Times New Roman" panose="02020603050405020304" pitchFamily="18" charset="0"/>
              </a:rPr>
              <a:t>buffer</a:t>
            </a:r>
            <a:r>
              <a:rPr lang="zh-CN" altLang="en-US" sz="1600" dirty="0">
                <a:solidFill>
                  <a:schemeClr val="accent1">
                    <a:lumMod val="75000"/>
                  </a:schemeClr>
                </a:solidFill>
                <a:effectLst/>
                <a:latin typeface="Cambria" panose="02040503050406030204" pitchFamily="18" charset="0"/>
                <a:ea typeface="微软雅黑" panose="020B0503020204020204" pitchFamily="34" charset="-122"/>
                <a:cs typeface="Times New Roman" panose="02020603050405020304" pitchFamily="18" charset="0"/>
              </a:rPr>
              <a:t>中的</a:t>
            </a:r>
            <a:r>
              <a:rPr lang="en-US" altLang="zh-CN" sz="1600" b="1" dirty="0">
                <a:solidFill>
                  <a:srgbClr val="5B9BD5">
                    <a:lumMod val="75000"/>
                  </a:srgbClr>
                </a:solidFill>
                <a:latin typeface="微软雅黑" panose="020B0503020204020204" pitchFamily="34" charset="-122"/>
                <a:ea typeface="微软雅黑" panose="020B0503020204020204" pitchFamily="34" charset="-122"/>
                <a:cs typeface="Times New Roman" panose="02020603050405020304" pitchFamily="18" charset="0"/>
              </a:rPr>
              <a:t>MOS</a:t>
            </a:r>
            <a:r>
              <a:rPr lang="zh-CN" altLang="en-US" sz="1600" dirty="0">
                <a:solidFill>
                  <a:schemeClr val="accent1">
                    <a:lumMod val="75000"/>
                  </a:schemeClr>
                </a:solidFill>
                <a:effectLst/>
                <a:latin typeface="Cambria" panose="02040503050406030204" pitchFamily="18" charset="0"/>
                <a:ea typeface="微软雅黑" panose="020B0503020204020204" pitchFamily="34" charset="-122"/>
                <a:cs typeface="Times New Roman" panose="02020603050405020304" pitchFamily="18" charset="0"/>
              </a:rPr>
              <a:t>管恰处于临界状态，电路的直流分析结果反复震荡导致瞬态分析的结果不收敛。直流分析结果振荡的原因可能是</a:t>
            </a:r>
            <a:r>
              <a:rPr lang="zh-CN" altLang="en-US" sz="1600" dirty="0">
                <a:solidFill>
                  <a:schemeClr val="accent1">
                    <a:lumMod val="75000"/>
                  </a:schemeClr>
                </a:solidFill>
                <a:latin typeface="Cambria" panose="02040503050406030204" pitchFamily="18" charset="0"/>
                <a:ea typeface="微软雅黑" panose="020B0503020204020204" pitchFamily="34" charset="-122"/>
                <a:cs typeface="Times New Roman" panose="02020603050405020304" pitchFamily="18" charset="0"/>
              </a:rPr>
              <a:t>我们采用的</a:t>
            </a:r>
            <a:r>
              <a:rPr lang="en-US" altLang="zh-CN" sz="1600" b="1" dirty="0">
                <a:solidFill>
                  <a:srgbClr val="5B9BD5">
                    <a:lumMod val="75000"/>
                  </a:srgbClr>
                </a:solidFill>
                <a:latin typeface="微软雅黑" panose="020B0503020204020204" pitchFamily="34" charset="-122"/>
                <a:ea typeface="微软雅黑" panose="020B0503020204020204" pitchFamily="34" charset="-122"/>
                <a:cs typeface="Times New Roman" panose="02020603050405020304" pitchFamily="18" charset="0"/>
              </a:rPr>
              <a:t>MOS</a:t>
            </a:r>
            <a:r>
              <a:rPr lang="zh-CN" altLang="en-US" sz="1600" dirty="0">
                <a:solidFill>
                  <a:schemeClr val="accent1">
                    <a:lumMod val="75000"/>
                  </a:schemeClr>
                </a:solidFill>
                <a:latin typeface="Cambria" panose="02040503050406030204" pitchFamily="18" charset="0"/>
                <a:ea typeface="微软雅黑" panose="020B0503020204020204" pitchFamily="34" charset="-122"/>
                <a:cs typeface="Times New Roman" panose="02020603050405020304" pitchFamily="18" charset="0"/>
              </a:rPr>
              <a:t>模型计算电流的公式在线性区饱和区边界处不连续 </a:t>
            </a:r>
            <a:r>
              <a:rPr lang="en-US" altLang="zh-CN" sz="1600" b="1" dirty="0">
                <a:solidFill>
                  <a:schemeClr val="accent1">
                    <a:lumMod val="75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1600" dirty="0">
                <a:solidFill>
                  <a:schemeClr val="accent1">
                    <a:lumMod val="75000"/>
                  </a:schemeClr>
                </a:solidFill>
                <a:latin typeface="Cambria" panose="02040503050406030204" pitchFamily="18" charset="0"/>
                <a:ea typeface="微软雅黑" panose="020B0503020204020204" pitchFamily="34" charset="-122"/>
                <a:cs typeface="Times New Roman" panose="02020603050405020304" pitchFamily="18" charset="0"/>
              </a:rPr>
              <a:t>饱和区考虑沟道长度调制效应</a:t>
            </a:r>
            <a:r>
              <a:rPr lang="en-US" altLang="zh-CN" sz="1600" b="1" dirty="0">
                <a:solidFill>
                  <a:schemeClr val="accent1">
                    <a:lumMod val="75000"/>
                  </a:schemeClr>
                </a:solidFill>
                <a:latin typeface="微软雅黑" panose="020B0503020204020204" pitchFamily="34" charset="-122"/>
                <a:ea typeface="微软雅黑" panose="020B0503020204020204" pitchFamily="34" charset="-122"/>
                <a:cs typeface="Times New Roman" panose="02020603050405020304" pitchFamily="18" charset="0"/>
              </a:rPr>
              <a:t>)</a:t>
            </a:r>
          </a:p>
          <a:p>
            <a:pPr marL="685800" lvl="1" indent="-342900">
              <a:lnSpc>
                <a:spcPct val="150000"/>
              </a:lnSpc>
              <a:spcAft>
                <a:spcPts val="900"/>
              </a:spcAft>
              <a:buFont typeface="Arial" panose="020B0604020202020204" pitchFamily="34" charset="0"/>
              <a:buChar char="•"/>
            </a:pPr>
            <a:r>
              <a:rPr lang="zh-CN" altLang="en-US" sz="1600" dirty="0">
                <a:solidFill>
                  <a:schemeClr val="accent1">
                    <a:lumMod val="75000"/>
                  </a:schemeClr>
                </a:solidFill>
                <a:effectLst/>
                <a:latin typeface="Cambria" panose="02040503050406030204" pitchFamily="18" charset="0"/>
                <a:ea typeface="微软雅黑" panose="020B0503020204020204" pitchFamily="34" charset="-122"/>
                <a:cs typeface="Times New Roman" panose="02020603050405020304" pitchFamily="18" charset="0"/>
              </a:rPr>
              <a:t>将时间步长放大后反而可以收敛，推测是</a:t>
            </a:r>
            <a:r>
              <a:rPr lang="en-US" altLang="zh-CN" sz="1600" b="1" dirty="0">
                <a:solidFill>
                  <a:srgbClr val="5B9BD5">
                    <a:lumMod val="75000"/>
                  </a:srgbClr>
                </a:solidFill>
                <a:latin typeface="微软雅黑" panose="020B0503020204020204" pitchFamily="34" charset="-122"/>
                <a:ea typeface="微软雅黑" panose="020B0503020204020204" pitchFamily="34" charset="-122"/>
                <a:cs typeface="Times New Roman" panose="02020603050405020304" pitchFamily="18" charset="0"/>
              </a:rPr>
              <a:t>buffer</a:t>
            </a:r>
            <a:r>
              <a:rPr lang="zh-CN" altLang="en-US" sz="1600" dirty="0">
                <a:solidFill>
                  <a:schemeClr val="accent1">
                    <a:lumMod val="75000"/>
                  </a:schemeClr>
                </a:solidFill>
                <a:effectLst/>
                <a:latin typeface="Cambria" panose="02040503050406030204" pitchFamily="18" charset="0"/>
                <a:ea typeface="微软雅黑" panose="020B0503020204020204" pitchFamily="34" charset="-122"/>
                <a:cs typeface="Times New Roman" panose="02020603050405020304" pitchFamily="18" charset="0"/>
              </a:rPr>
              <a:t>在上述时间点</a:t>
            </a:r>
            <a:r>
              <a:rPr lang="en-US" altLang="zh-CN" sz="1600" b="1" dirty="0">
                <a:solidFill>
                  <a:srgbClr val="5B9BD5">
                    <a:lumMod val="75000"/>
                  </a:srgbClr>
                </a:solidFill>
                <a:latin typeface="微软雅黑" panose="020B0503020204020204" pitchFamily="34" charset="-122"/>
                <a:ea typeface="微软雅黑" panose="020B0503020204020204" pitchFamily="34" charset="-122"/>
                <a:cs typeface="Times New Roman" panose="02020603050405020304" pitchFamily="18" charset="0"/>
              </a:rPr>
              <a:t>MOS</a:t>
            </a:r>
            <a:r>
              <a:rPr lang="zh-CN" altLang="en-US" sz="1600" dirty="0">
                <a:solidFill>
                  <a:schemeClr val="accent1">
                    <a:lumMod val="75000"/>
                  </a:schemeClr>
                </a:solidFill>
                <a:effectLst/>
                <a:latin typeface="Cambria" panose="02040503050406030204" pitchFamily="18" charset="0"/>
                <a:ea typeface="微软雅黑" panose="020B0503020204020204" pitchFamily="34" charset="-122"/>
                <a:cs typeface="Times New Roman" panose="02020603050405020304" pitchFamily="18" charset="0"/>
              </a:rPr>
              <a:t>管工作区会反复变换，故需要大一点的步长让跳变完成得彻底一点。</a:t>
            </a:r>
            <a:endParaRPr lang="en-US" altLang="zh-CN" sz="1600" dirty="0">
              <a:solidFill>
                <a:schemeClr val="accent1">
                  <a:lumMod val="75000"/>
                </a:schemeClr>
              </a:solidFill>
              <a:effectLst/>
              <a:latin typeface="Cambria" panose="02040503050406030204" pitchFamily="18" charset="0"/>
              <a:ea typeface="微软雅黑" panose="020B0503020204020204" pitchFamily="34" charset="-122"/>
              <a:cs typeface="Times New Roman" panose="02020603050405020304" pitchFamily="18" charset="0"/>
            </a:endParaRPr>
          </a:p>
        </p:txBody>
      </p:sp>
      <p:sp>
        <p:nvSpPr>
          <p:cNvPr id="4" name="文本框 3">
            <a:extLst>
              <a:ext uri="{FF2B5EF4-FFF2-40B4-BE49-F238E27FC236}">
                <a16:creationId xmlns:a16="http://schemas.microsoft.com/office/drawing/2014/main" id="{2A960B8C-1B64-4804-8C51-0D64190C7674}"/>
              </a:ext>
            </a:extLst>
          </p:cNvPr>
          <p:cNvSpPr txBox="1"/>
          <p:nvPr/>
        </p:nvSpPr>
        <p:spPr>
          <a:xfrm>
            <a:off x="665903" y="552498"/>
            <a:ext cx="3762568" cy="523220"/>
          </a:xfrm>
          <a:prstGeom prst="rect">
            <a:avLst/>
          </a:prstGeom>
          <a:noFill/>
        </p:spPr>
        <p:txBody>
          <a:bodyPr wrap="none" rtlCol="0">
            <a:spAutoFit/>
          </a:bodyPr>
          <a:lstStyle/>
          <a:p>
            <a:r>
              <a:rPr kumimoji="0" lang="zh-CN" altLang="en-US" sz="2800" b="0" i="0" u="none" strike="noStrike" kern="1200" cap="none" spc="0" normalizeH="0" baseline="0" noProof="0" dirty="0">
                <a:ln>
                  <a:noFill/>
                </a:ln>
                <a:solidFill>
                  <a:srgbClr val="4472C4">
                    <a:lumMod val="75000"/>
                  </a:srgbClr>
                </a:solidFill>
                <a:effectLst>
                  <a:outerShdw blurRad="38100" dist="38100" dir="2700000" algn="tl">
                    <a:srgbClr val="000000">
                      <a:alpha val="43137"/>
                    </a:srgbClr>
                  </a:outerShdw>
                </a:effectLst>
                <a:uLnTx/>
                <a:uFillTx/>
                <a:latin typeface="微软雅黑"/>
                <a:ea typeface="微软雅黑"/>
                <a:cs typeface="+mn-ea"/>
              </a:rPr>
              <a:t>瞬态分析推进过程 </a:t>
            </a:r>
            <a:r>
              <a:rPr kumimoji="0" lang="en-US" altLang="zh-CN" sz="2800" b="0" i="0" u="none" strike="noStrike" kern="1200" cap="none" spc="0" normalizeH="0" baseline="0" noProof="0" dirty="0">
                <a:ln>
                  <a:noFill/>
                </a:ln>
                <a:solidFill>
                  <a:srgbClr val="4472C4">
                    <a:lumMod val="75000"/>
                  </a:srgbClr>
                </a:solidFill>
                <a:effectLst>
                  <a:outerShdw blurRad="38100" dist="38100" dir="2700000" algn="tl">
                    <a:srgbClr val="000000">
                      <a:alpha val="43137"/>
                    </a:srgbClr>
                  </a:outerShdw>
                </a:effectLst>
                <a:uLnTx/>
                <a:uFillTx/>
                <a:latin typeface="微软雅黑"/>
                <a:ea typeface="微软雅黑"/>
                <a:cs typeface="+mn-ea"/>
              </a:rPr>
              <a:t>(</a:t>
            </a:r>
            <a:r>
              <a:rPr kumimoji="0" lang="zh-CN" altLang="en-US" sz="2800" b="0" i="0" u="none" strike="noStrike" kern="1200" cap="none" spc="0" normalizeH="0" baseline="0" noProof="0" dirty="0">
                <a:ln>
                  <a:noFill/>
                </a:ln>
                <a:solidFill>
                  <a:srgbClr val="4472C4">
                    <a:lumMod val="75000"/>
                  </a:srgbClr>
                </a:solidFill>
                <a:effectLst>
                  <a:outerShdw blurRad="38100" dist="38100" dir="2700000" algn="tl">
                    <a:srgbClr val="000000">
                      <a:alpha val="43137"/>
                    </a:srgbClr>
                  </a:outerShdw>
                </a:effectLst>
                <a:uLnTx/>
                <a:uFillTx/>
                <a:latin typeface="微软雅黑"/>
                <a:ea typeface="微软雅黑"/>
                <a:cs typeface="+mn-ea"/>
              </a:rPr>
              <a:t>续</a:t>
            </a:r>
            <a:r>
              <a:rPr kumimoji="0" lang="en-US" altLang="zh-CN" sz="2800" b="0" i="0" u="none" strike="noStrike" kern="1200" cap="none" spc="0" normalizeH="0" baseline="0" noProof="0" dirty="0">
                <a:ln>
                  <a:noFill/>
                </a:ln>
                <a:solidFill>
                  <a:srgbClr val="4472C4">
                    <a:lumMod val="75000"/>
                  </a:srgbClr>
                </a:solidFill>
                <a:effectLst>
                  <a:outerShdw blurRad="38100" dist="38100" dir="2700000" algn="tl">
                    <a:srgbClr val="000000">
                      <a:alpha val="43137"/>
                    </a:srgbClr>
                  </a:outerShdw>
                </a:effectLst>
                <a:uLnTx/>
                <a:uFillTx/>
                <a:latin typeface="微软雅黑"/>
                <a:ea typeface="微软雅黑"/>
                <a:cs typeface="+mn-ea"/>
              </a:rPr>
              <a:t>)</a:t>
            </a:r>
            <a:endParaRPr lang="zh-CN" altLang="en-US" sz="3200" dirty="0">
              <a:solidFill>
                <a:schemeClr val="accent5">
                  <a:lumMod val="75000"/>
                </a:schemeClr>
              </a:solidFill>
              <a:effectLst>
                <a:outerShdw blurRad="38100" dist="38100" dir="2700000" algn="tl">
                  <a:srgbClr val="000000">
                    <a:alpha val="43137"/>
                  </a:srgbClr>
                </a:outerShdw>
              </a:effectLst>
              <a:cs typeface="+mn-ea"/>
            </a:endParaRPr>
          </a:p>
        </p:txBody>
      </p:sp>
    </p:spTree>
    <p:extLst>
      <p:ext uri="{BB962C8B-B14F-4D97-AF65-F5344CB8AC3E}">
        <p14:creationId xmlns:p14="http://schemas.microsoft.com/office/powerpoint/2010/main" val="3268213205"/>
      </p:ext>
    </p:extLst>
  </p:cSld>
  <p:clrMapOvr>
    <a:masterClrMapping/>
  </p:clrMapOvr>
  <mc:AlternateContent xmlns:mc="http://schemas.openxmlformats.org/markup-compatibility/2006" xmlns:p14="http://schemas.microsoft.com/office/powerpoint/2010/main">
    <mc:Choice Requires="p14">
      <p:transition spd="slow">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869102" y="1108332"/>
            <a:ext cx="7482417" cy="3303148"/>
          </a:xfrm>
          <a:prstGeom prst="rect">
            <a:avLst/>
          </a:prstGeom>
          <a:noFill/>
        </p:spPr>
        <p:txBody>
          <a:bodyPr wrap="square" rtlCol="0">
            <a:spAutoFit/>
          </a:bodyPr>
          <a:lstStyle/>
          <a:p>
            <a:pPr marL="342900" marR="0" lvl="0" indent="-342900" algn="l" defTabSz="685800" rtl="0" eaLnBrk="1" fontAlgn="auto" latinLnBrk="0" hangingPunct="1">
              <a:lnSpc>
                <a:spcPct val="150000"/>
              </a:lnSpc>
              <a:spcBef>
                <a:spcPts val="0"/>
              </a:spcBef>
              <a:spcAft>
                <a:spcPts val="900"/>
              </a:spcAft>
              <a:buClrTx/>
              <a:buSzTx/>
              <a:buFont typeface="Arial" panose="020B0604020202020204" pitchFamily="34" charset="0"/>
              <a:buChar char="•"/>
              <a:tabLst/>
              <a:defRPr/>
            </a:pPr>
            <a:r>
              <a:rPr kumimoji="0" lang="zh-CN" altLang="en-US" sz="2000" b="1" i="0" u="none" strike="noStrike" kern="1200" cap="none" spc="0" normalizeH="0" baseline="0" noProof="0" dirty="0">
                <a:ln>
                  <a:noFill/>
                </a:ln>
                <a:solidFill>
                  <a:srgbClr val="5B9BD5">
                    <a:lumMod val="50000"/>
                  </a:srgbClr>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在瞬态分析基础上采用</a:t>
            </a:r>
            <a:r>
              <a:rPr lang="zh-CN" altLang="en-US" sz="2000" b="1" dirty="0">
                <a:solidFill>
                  <a:srgbClr val="5B9BD5">
                    <a:lumMod val="50000"/>
                  </a:srgbClr>
                </a:solidFill>
                <a:latin typeface="微软雅黑" panose="020B0503020204020204" pitchFamily="34" charset="-122"/>
                <a:ea typeface="微软雅黑" panose="020B0503020204020204" pitchFamily="34" charset="-122"/>
                <a:cs typeface="Times New Roman" panose="02020603050405020304" pitchFamily="18" charset="0"/>
              </a:rPr>
              <a:t>打靶法实现稳态分析</a:t>
            </a:r>
            <a:endParaRPr kumimoji="0" lang="zh-CN" altLang="en-US" sz="2000" b="1" i="0" u="none" strike="noStrike" kern="1200" cap="none" spc="0" normalizeH="0" baseline="0" noProof="0" dirty="0">
              <a:ln>
                <a:noFill/>
              </a:ln>
              <a:solidFill>
                <a:srgbClr val="5B9BD5">
                  <a:lumMod val="50000"/>
                </a:srgbClr>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a:p>
            <a:pPr marL="685800" lvl="1" indent="-342900">
              <a:lnSpc>
                <a:spcPct val="150000"/>
              </a:lnSpc>
              <a:spcAft>
                <a:spcPts val="900"/>
              </a:spcAft>
              <a:buFont typeface="Arial" panose="020B0604020202020204" pitchFamily="34" charset="0"/>
              <a:buChar char="•"/>
            </a:pPr>
            <a:r>
              <a:rPr lang="zh-CN" altLang="en-US" sz="1600" dirty="0">
                <a:solidFill>
                  <a:schemeClr val="accent1">
                    <a:lumMod val="75000"/>
                  </a:schemeClr>
                </a:solidFill>
                <a:latin typeface="Cambria" panose="02040503050406030204" pitchFamily="18" charset="0"/>
                <a:ea typeface="微软雅黑" panose="020B0503020204020204" pitchFamily="34" charset="-122"/>
                <a:cs typeface="Times New Roman" panose="02020603050405020304" pitchFamily="18" charset="0"/>
              </a:rPr>
              <a:t>打靶法思路：利用周期性条件时间</a:t>
            </a:r>
            <a:r>
              <a:rPr lang="en-US" altLang="zh-CN" sz="1600" b="1" dirty="0">
                <a:solidFill>
                  <a:srgbClr val="5B9BD5">
                    <a:lumMod val="75000"/>
                  </a:srgbClr>
                </a:solidFill>
                <a:latin typeface="微软雅黑" panose="020B0503020204020204" pitchFamily="34" charset="-122"/>
                <a:ea typeface="微软雅黑" panose="020B0503020204020204" pitchFamily="34" charset="-122"/>
                <a:cs typeface="Times New Roman" panose="02020603050405020304" pitchFamily="18" charset="0"/>
              </a:rPr>
              <a:t>t=T</a:t>
            </a:r>
            <a:r>
              <a:rPr lang="zh-CN" altLang="en-US" sz="1600" dirty="0">
                <a:solidFill>
                  <a:schemeClr val="accent1">
                    <a:lumMod val="75000"/>
                  </a:schemeClr>
                </a:solidFill>
                <a:latin typeface="Cambria" panose="02040503050406030204" pitchFamily="18" charset="0"/>
                <a:ea typeface="微软雅黑" panose="020B0503020204020204" pitchFamily="34" charset="-122"/>
                <a:cs typeface="Times New Roman" panose="02020603050405020304" pitchFamily="18" charset="0"/>
              </a:rPr>
              <a:t>的解等于时间</a:t>
            </a:r>
            <a:r>
              <a:rPr lang="en-US" altLang="zh-CN" sz="1600" b="1" dirty="0">
                <a:solidFill>
                  <a:srgbClr val="5B9BD5">
                    <a:lumMod val="75000"/>
                  </a:srgbClr>
                </a:solidFill>
                <a:latin typeface="微软雅黑" panose="020B0503020204020204" pitchFamily="34" charset="-122"/>
                <a:ea typeface="微软雅黑" panose="020B0503020204020204" pitchFamily="34" charset="-122"/>
                <a:cs typeface="Times New Roman" panose="02020603050405020304" pitchFamily="18" charset="0"/>
              </a:rPr>
              <a:t>t=0</a:t>
            </a:r>
            <a:r>
              <a:rPr lang="zh-CN" altLang="en-US" sz="1600" dirty="0">
                <a:solidFill>
                  <a:schemeClr val="accent1">
                    <a:lumMod val="75000"/>
                  </a:schemeClr>
                </a:solidFill>
                <a:latin typeface="Cambria" panose="02040503050406030204" pitchFamily="18" charset="0"/>
                <a:ea typeface="微软雅黑" panose="020B0503020204020204" pitchFamily="34" charset="-122"/>
                <a:cs typeface="Times New Roman" panose="02020603050405020304" pitchFamily="18" charset="0"/>
              </a:rPr>
              <a:t>的解作为约束，确定初始条件</a:t>
            </a:r>
            <a:r>
              <a:rPr lang="en-US" altLang="zh-CN" sz="1600" b="1" dirty="0">
                <a:solidFill>
                  <a:srgbClr val="5B9BD5">
                    <a:lumMod val="75000"/>
                  </a:srgbClr>
                </a:solidFill>
                <a:latin typeface="微软雅黑" panose="020B0503020204020204" pitchFamily="34" charset="-122"/>
                <a:ea typeface="微软雅黑" panose="020B0503020204020204" pitchFamily="34" charset="-122"/>
                <a:cs typeface="Times New Roman" panose="02020603050405020304" pitchFamily="18" charset="0"/>
              </a:rPr>
              <a:t>x(0)</a:t>
            </a:r>
            <a:r>
              <a:rPr lang="en-US" altLang="zh-CN" sz="1600" dirty="0">
                <a:solidFill>
                  <a:schemeClr val="accent1">
                    <a:lumMod val="75000"/>
                  </a:schemeClr>
                </a:solidFill>
                <a:latin typeface="Cambria" panose="02040503050406030204" pitchFamily="18" charset="0"/>
                <a:ea typeface="微软雅黑" panose="020B0503020204020204" pitchFamily="34" charset="-122"/>
                <a:cs typeface="Times New Roman" panose="02020603050405020304" pitchFamily="18" charset="0"/>
              </a:rPr>
              <a:t>.</a:t>
            </a:r>
          </a:p>
          <a:p>
            <a:pPr marL="685800" lvl="1" indent="-342900">
              <a:lnSpc>
                <a:spcPct val="150000"/>
              </a:lnSpc>
              <a:spcAft>
                <a:spcPts val="900"/>
              </a:spcAft>
              <a:buFont typeface="Arial" panose="020B0604020202020204" pitchFamily="34" charset="0"/>
              <a:buChar char="•"/>
            </a:pPr>
            <a:r>
              <a:rPr lang="en-US" altLang="zh-CN" sz="1600" b="1" dirty="0">
                <a:solidFill>
                  <a:srgbClr val="5B9BD5">
                    <a:lumMod val="75000"/>
                  </a:srgbClr>
                </a:solidFill>
                <a:latin typeface="微软雅黑" panose="020B0503020204020204" pitchFamily="34" charset="-122"/>
                <a:ea typeface="微软雅黑" panose="020B0503020204020204" pitchFamily="34" charset="-122"/>
                <a:cs typeface="Times New Roman" panose="02020603050405020304" pitchFamily="18" charset="0"/>
              </a:rPr>
              <a:t>1. </a:t>
            </a:r>
            <a:r>
              <a:rPr lang="zh-CN" altLang="en-US" sz="1600" dirty="0">
                <a:solidFill>
                  <a:schemeClr val="accent1">
                    <a:lumMod val="75000"/>
                  </a:schemeClr>
                </a:solidFill>
                <a:effectLst/>
                <a:latin typeface="Cambria" panose="02040503050406030204" pitchFamily="18" charset="0"/>
                <a:ea typeface="微软雅黑" panose="020B0503020204020204" pitchFamily="34" charset="-122"/>
                <a:cs typeface="Times New Roman" panose="02020603050405020304" pitchFamily="18" charset="0"/>
              </a:rPr>
              <a:t>利用初始条件</a:t>
            </a:r>
            <a:r>
              <a:rPr lang="en-US" altLang="zh-CN" sz="1600" b="1" dirty="0">
                <a:solidFill>
                  <a:srgbClr val="5B9BD5">
                    <a:lumMod val="75000"/>
                  </a:srgbClr>
                </a:solidFill>
                <a:latin typeface="微软雅黑" panose="020B0503020204020204" pitchFamily="34" charset="-122"/>
                <a:ea typeface="微软雅黑" panose="020B0503020204020204" pitchFamily="34" charset="-122"/>
                <a:cs typeface="Times New Roman" panose="02020603050405020304" pitchFamily="18" charset="0"/>
              </a:rPr>
              <a:t>x(0)</a:t>
            </a:r>
            <a:r>
              <a:rPr lang="zh-CN" altLang="en-US" sz="1600" dirty="0">
                <a:solidFill>
                  <a:schemeClr val="accent1">
                    <a:lumMod val="75000"/>
                  </a:schemeClr>
                </a:solidFill>
                <a:effectLst/>
                <a:latin typeface="Cambria" panose="02040503050406030204" pitchFamily="18" charset="0"/>
                <a:ea typeface="微软雅黑" panose="020B0503020204020204" pitchFamily="34" charset="-122"/>
                <a:cs typeface="Times New Roman" panose="02020603050405020304" pitchFamily="18" charset="0"/>
              </a:rPr>
              <a:t>进行一次瞬态仿真；</a:t>
            </a:r>
            <a:endParaRPr lang="en-US" altLang="zh-CN" sz="1600" dirty="0">
              <a:solidFill>
                <a:schemeClr val="accent1">
                  <a:lumMod val="75000"/>
                </a:schemeClr>
              </a:solidFill>
              <a:effectLst/>
              <a:latin typeface="Cambria" panose="02040503050406030204" pitchFamily="18" charset="0"/>
              <a:ea typeface="微软雅黑" panose="020B0503020204020204" pitchFamily="34" charset="-122"/>
              <a:cs typeface="Times New Roman" panose="02020603050405020304" pitchFamily="18" charset="0"/>
            </a:endParaRPr>
          </a:p>
          <a:p>
            <a:pPr marL="685800" lvl="1" indent="-342900">
              <a:lnSpc>
                <a:spcPct val="150000"/>
              </a:lnSpc>
              <a:spcAft>
                <a:spcPts val="900"/>
              </a:spcAft>
              <a:buFont typeface="Arial" panose="020B0604020202020204" pitchFamily="34" charset="0"/>
              <a:buChar char="•"/>
            </a:pPr>
            <a:r>
              <a:rPr lang="en-US" altLang="zh-CN" sz="1600" b="1" dirty="0">
                <a:solidFill>
                  <a:srgbClr val="5B9BD5">
                    <a:lumMod val="75000"/>
                  </a:srgbClr>
                </a:solidFill>
                <a:latin typeface="微软雅黑" panose="020B0503020204020204" pitchFamily="34" charset="-122"/>
                <a:ea typeface="微软雅黑" panose="020B0503020204020204" pitchFamily="34" charset="-122"/>
                <a:cs typeface="Times New Roman" panose="02020603050405020304" pitchFamily="18" charset="0"/>
              </a:rPr>
              <a:t>2. </a:t>
            </a:r>
            <a:r>
              <a:rPr lang="zh-CN" altLang="en-US" sz="1600" dirty="0">
                <a:solidFill>
                  <a:schemeClr val="accent1">
                    <a:lumMod val="75000"/>
                  </a:schemeClr>
                </a:solidFill>
                <a:latin typeface="Cambria" panose="02040503050406030204" pitchFamily="18" charset="0"/>
                <a:ea typeface="微软雅黑" panose="020B0503020204020204" pitchFamily="34" charset="-122"/>
                <a:cs typeface="Times New Roman" panose="02020603050405020304" pitchFamily="18" charset="0"/>
              </a:rPr>
              <a:t>对比</a:t>
            </a:r>
            <a:r>
              <a:rPr lang="en-US" altLang="zh-CN" sz="1600" b="1" dirty="0">
                <a:solidFill>
                  <a:srgbClr val="5B9BD5">
                    <a:lumMod val="75000"/>
                  </a:srgbClr>
                </a:solidFill>
                <a:latin typeface="微软雅黑" panose="020B0503020204020204" pitchFamily="34" charset="-122"/>
                <a:ea typeface="微软雅黑" panose="020B0503020204020204" pitchFamily="34" charset="-122"/>
                <a:cs typeface="Times New Roman" panose="02020603050405020304" pitchFamily="18" charset="0"/>
              </a:rPr>
              <a:t>x(T)</a:t>
            </a:r>
            <a:r>
              <a:rPr lang="zh-CN" altLang="en-US" sz="1600" dirty="0">
                <a:solidFill>
                  <a:schemeClr val="accent1">
                    <a:lumMod val="75000"/>
                  </a:schemeClr>
                </a:solidFill>
                <a:latin typeface="Cambria" panose="02040503050406030204" pitchFamily="18" charset="0"/>
                <a:ea typeface="微软雅黑" panose="020B0503020204020204" pitchFamily="34" charset="-122"/>
                <a:cs typeface="Times New Roman" panose="02020603050405020304" pitchFamily="18" charset="0"/>
              </a:rPr>
              <a:t>和</a:t>
            </a:r>
            <a:r>
              <a:rPr lang="en-US" altLang="zh-CN" sz="1600" b="1" dirty="0">
                <a:solidFill>
                  <a:srgbClr val="5B9BD5">
                    <a:lumMod val="75000"/>
                  </a:srgbClr>
                </a:solidFill>
                <a:latin typeface="微软雅黑" panose="020B0503020204020204" pitchFamily="34" charset="-122"/>
                <a:ea typeface="微软雅黑" panose="020B0503020204020204" pitchFamily="34" charset="-122"/>
                <a:cs typeface="Times New Roman" panose="02020603050405020304" pitchFamily="18" charset="0"/>
              </a:rPr>
              <a:t>x(0)</a:t>
            </a:r>
            <a:r>
              <a:rPr lang="zh-CN" altLang="en-US" sz="1600" dirty="0">
                <a:solidFill>
                  <a:schemeClr val="accent1">
                    <a:lumMod val="75000"/>
                  </a:schemeClr>
                </a:solidFill>
                <a:latin typeface="Cambria" panose="02040503050406030204" pitchFamily="18" charset="0"/>
                <a:ea typeface="微软雅黑" panose="020B0503020204020204" pitchFamily="34" charset="-122"/>
                <a:cs typeface="Times New Roman" panose="02020603050405020304" pitchFamily="18" charset="0"/>
              </a:rPr>
              <a:t>；</a:t>
            </a:r>
            <a:endParaRPr lang="en-US" altLang="zh-CN" sz="1600" dirty="0">
              <a:solidFill>
                <a:schemeClr val="accent1">
                  <a:lumMod val="75000"/>
                </a:schemeClr>
              </a:solidFill>
              <a:latin typeface="Cambria" panose="02040503050406030204" pitchFamily="18" charset="0"/>
              <a:ea typeface="微软雅黑" panose="020B0503020204020204" pitchFamily="34" charset="-122"/>
              <a:cs typeface="Times New Roman" panose="02020603050405020304" pitchFamily="18" charset="0"/>
            </a:endParaRPr>
          </a:p>
          <a:p>
            <a:pPr marL="685800" lvl="1" indent="-342900">
              <a:lnSpc>
                <a:spcPct val="150000"/>
              </a:lnSpc>
              <a:spcAft>
                <a:spcPts val="900"/>
              </a:spcAft>
              <a:buFont typeface="Arial" panose="020B0604020202020204" pitchFamily="34" charset="0"/>
              <a:buChar char="•"/>
            </a:pPr>
            <a:r>
              <a:rPr lang="en-US" altLang="zh-CN" sz="1600" b="1" dirty="0">
                <a:solidFill>
                  <a:srgbClr val="5B9BD5">
                    <a:lumMod val="75000"/>
                  </a:srgbClr>
                </a:solidFill>
                <a:latin typeface="微软雅黑" panose="020B0503020204020204" pitchFamily="34" charset="-122"/>
                <a:ea typeface="微软雅黑" panose="020B0503020204020204" pitchFamily="34" charset="-122"/>
                <a:cs typeface="Times New Roman" panose="02020603050405020304" pitchFamily="18" charset="0"/>
              </a:rPr>
              <a:t>3. x(0) = x(T)</a:t>
            </a:r>
            <a:r>
              <a:rPr lang="zh-CN" altLang="en-US" sz="1600" dirty="0">
                <a:solidFill>
                  <a:schemeClr val="accent1">
                    <a:lumMod val="75000"/>
                  </a:schemeClr>
                </a:solidFill>
                <a:latin typeface="Cambria" panose="02040503050406030204" pitchFamily="18" charset="0"/>
                <a:ea typeface="微软雅黑" panose="020B0503020204020204" pitchFamily="34" charset="-122"/>
                <a:cs typeface="Times New Roman" panose="02020603050405020304" pitchFamily="18" charset="0"/>
              </a:rPr>
              <a:t>；</a:t>
            </a:r>
            <a:endParaRPr lang="en-US" altLang="zh-CN" sz="1600" dirty="0">
              <a:solidFill>
                <a:schemeClr val="accent1">
                  <a:lumMod val="75000"/>
                </a:schemeClr>
              </a:solidFill>
              <a:latin typeface="Cambria" panose="02040503050406030204" pitchFamily="18" charset="0"/>
              <a:ea typeface="微软雅黑" panose="020B0503020204020204" pitchFamily="34" charset="-122"/>
              <a:cs typeface="Times New Roman" panose="02020603050405020304" pitchFamily="18" charset="0"/>
            </a:endParaRPr>
          </a:p>
          <a:p>
            <a:pPr marL="685800" lvl="1" indent="-342900">
              <a:lnSpc>
                <a:spcPct val="150000"/>
              </a:lnSpc>
              <a:spcAft>
                <a:spcPts val="900"/>
              </a:spcAft>
              <a:buFont typeface="Arial" panose="020B0604020202020204" pitchFamily="34" charset="0"/>
              <a:buChar char="•"/>
            </a:pPr>
            <a:r>
              <a:rPr lang="en-US" altLang="zh-CN" sz="1600" b="1" dirty="0">
                <a:solidFill>
                  <a:srgbClr val="5B9BD5">
                    <a:lumMod val="75000"/>
                  </a:srgbClr>
                </a:solidFill>
                <a:latin typeface="微软雅黑" panose="020B0503020204020204" pitchFamily="34" charset="-122"/>
                <a:ea typeface="微软雅黑" panose="020B0503020204020204" pitchFamily="34" charset="-122"/>
                <a:cs typeface="Times New Roman" panose="02020603050405020304" pitchFamily="18" charset="0"/>
              </a:rPr>
              <a:t>4. </a:t>
            </a:r>
            <a:r>
              <a:rPr lang="zh-CN" altLang="en-US" sz="1600" dirty="0">
                <a:solidFill>
                  <a:schemeClr val="accent1">
                    <a:lumMod val="75000"/>
                  </a:schemeClr>
                </a:solidFill>
                <a:effectLst/>
                <a:latin typeface="Cambria" panose="02040503050406030204" pitchFamily="18" charset="0"/>
                <a:ea typeface="微软雅黑" panose="020B0503020204020204" pitchFamily="34" charset="-122"/>
                <a:cs typeface="Times New Roman" panose="02020603050405020304" pitchFamily="18" charset="0"/>
              </a:rPr>
              <a:t>重复</a:t>
            </a:r>
            <a:r>
              <a:rPr lang="en-US" altLang="zh-CN" sz="1600" b="1" dirty="0">
                <a:solidFill>
                  <a:srgbClr val="5B9BD5">
                    <a:lumMod val="75000"/>
                  </a:srgbClr>
                </a:solidFill>
                <a:latin typeface="微软雅黑" panose="020B0503020204020204" pitchFamily="34" charset="-122"/>
                <a:ea typeface="微软雅黑" panose="020B0503020204020204" pitchFamily="34" charset="-122"/>
                <a:cs typeface="Times New Roman" panose="02020603050405020304" pitchFamily="18" charset="0"/>
              </a:rPr>
              <a:t>Step1-Step3</a:t>
            </a:r>
            <a:r>
              <a:rPr lang="zh-CN" altLang="en-US" sz="1600" dirty="0">
                <a:solidFill>
                  <a:schemeClr val="accent1">
                    <a:lumMod val="75000"/>
                  </a:schemeClr>
                </a:solidFill>
                <a:effectLst/>
                <a:latin typeface="Cambria" panose="02040503050406030204" pitchFamily="18" charset="0"/>
                <a:ea typeface="微软雅黑" panose="020B0503020204020204" pitchFamily="34" charset="-122"/>
                <a:cs typeface="Times New Roman" panose="02020603050405020304" pitchFamily="18" charset="0"/>
              </a:rPr>
              <a:t>直到收敛。</a:t>
            </a:r>
            <a:endParaRPr lang="en-US" altLang="zh-CN" sz="1600" dirty="0">
              <a:solidFill>
                <a:schemeClr val="accent1">
                  <a:lumMod val="75000"/>
                </a:schemeClr>
              </a:solidFill>
              <a:effectLst/>
              <a:latin typeface="Cambria" panose="02040503050406030204" pitchFamily="18" charset="0"/>
              <a:ea typeface="微软雅黑" panose="020B0503020204020204" pitchFamily="34" charset="-122"/>
              <a:cs typeface="Times New Roman" panose="02020603050405020304" pitchFamily="18" charset="0"/>
            </a:endParaRPr>
          </a:p>
        </p:txBody>
      </p:sp>
      <p:sp>
        <p:nvSpPr>
          <p:cNvPr id="4" name="文本框 3">
            <a:extLst>
              <a:ext uri="{FF2B5EF4-FFF2-40B4-BE49-F238E27FC236}">
                <a16:creationId xmlns:a16="http://schemas.microsoft.com/office/drawing/2014/main" id="{2A960B8C-1B64-4804-8C51-0D64190C7674}"/>
              </a:ext>
            </a:extLst>
          </p:cNvPr>
          <p:cNvSpPr txBox="1"/>
          <p:nvPr/>
        </p:nvSpPr>
        <p:spPr>
          <a:xfrm>
            <a:off x="869103" y="383966"/>
            <a:ext cx="1620957" cy="523220"/>
          </a:xfrm>
          <a:prstGeom prst="rect">
            <a:avLst/>
          </a:prstGeom>
          <a:noFill/>
        </p:spPr>
        <p:txBody>
          <a:bodyPr wrap="none" rtlCol="0">
            <a:spAutoFit/>
          </a:bodyPr>
          <a:lstStyle/>
          <a:p>
            <a:r>
              <a:rPr kumimoji="0" lang="zh-CN" altLang="en-US" sz="2800" b="0" i="0" u="none" strike="noStrike" kern="1200" cap="none" spc="0" normalizeH="0" baseline="0" noProof="0" dirty="0">
                <a:ln>
                  <a:noFill/>
                </a:ln>
                <a:solidFill>
                  <a:srgbClr val="4472C4">
                    <a:lumMod val="75000"/>
                  </a:srgbClr>
                </a:solidFill>
                <a:effectLst>
                  <a:outerShdw blurRad="38100" dist="38100" dir="2700000" algn="tl">
                    <a:srgbClr val="000000">
                      <a:alpha val="43137"/>
                    </a:srgbClr>
                  </a:outerShdw>
                </a:effectLst>
                <a:uLnTx/>
                <a:uFillTx/>
                <a:latin typeface="微软雅黑"/>
                <a:ea typeface="微软雅黑"/>
                <a:cs typeface="+mn-ea"/>
              </a:rPr>
              <a:t>稳态分析</a:t>
            </a:r>
            <a:endParaRPr lang="zh-CN" altLang="en-US" sz="3200" dirty="0">
              <a:solidFill>
                <a:schemeClr val="accent5">
                  <a:lumMod val="75000"/>
                </a:schemeClr>
              </a:solidFill>
              <a:effectLst>
                <a:outerShdw blurRad="38100" dist="38100" dir="2700000" algn="tl">
                  <a:srgbClr val="000000">
                    <a:alpha val="43137"/>
                  </a:srgbClr>
                </a:outerShdw>
              </a:effectLst>
              <a:cs typeface="+mn-ea"/>
            </a:endParaRPr>
          </a:p>
        </p:txBody>
      </p:sp>
    </p:spTree>
    <p:extLst>
      <p:ext uri="{BB962C8B-B14F-4D97-AF65-F5344CB8AC3E}">
        <p14:creationId xmlns:p14="http://schemas.microsoft.com/office/powerpoint/2010/main" val="1213616901"/>
      </p:ext>
    </p:extLst>
  </p:cSld>
  <p:clrMapOvr>
    <a:masterClrMapping/>
  </p:clrMapOvr>
  <mc:AlternateContent xmlns:mc="http://schemas.openxmlformats.org/markup-compatibility/2006" xmlns:p14="http://schemas.microsoft.com/office/powerpoint/2010/main">
    <mc:Choice Requires="p14">
      <p:transition spd="slow">
        <p14:gallery dir="l"/>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731901" y="764204"/>
            <a:ext cx="7680198" cy="4078039"/>
          </a:xfrm>
          <a:prstGeom prst="rect">
            <a:avLst/>
          </a:prstGeom>
          <a:noFill/>
        </p:spPr>
        <p:txBody>
          <a:bodyPr wrap="square" rtlCol="0">
            <a:spAutoFit/>
          </a:bodyPr>
          <a:lstStyle/>
          <a:p>
            <a:pPr marL="342900" indent="-342900">
              <a:spcBef>
                <a:spcPts val="900"/>
              </a:spcBef>
              <a:spcAft>
                <a:spcPts val="900"/>
              </a:spcAft>
              <a:buFont typeface="Arial" panose="020B0604020202020204" pitchFamily="34" charset="0"/>
              <a:buChar char="•"/>
            </a:pPr>
            <a:r>
              <a:rPr lang="zh-CN" altLang="en-US" sz="2000" b="1" dirty="0">
                <a:solidFill>
                  <a:schemeClr val="accent1">
                    <a:lumMod val="50000"/>
                  </a:schemeClr>
                </a:solidFill>
                <a:effectLst/>
                <a:latin typeface="微软雅黑" panose="020B0503020204020204" pitchFamily="34" charset="-122"/>
                <a:ea typeface="微软雅黑" panose="020B0503020204020204" pitchFamily="34" charset="-122"/>
                <a:cs typeface="Times New Roman" panose="02020603050405020304" pitchFamily="18" charset="0"/>
              </a:rPr>
              <a:t>实现</a:t>
            </a:r>
            <a:r>
              <a:rPr lang="en-US" altLang="zh-CN" sz="2000" b="1" dirty="0">
                <a:solidFill>
                  <a:schemeClr val="accent1">
                    <a:lumMod val="50000"/>
                  </a:schemeClr>
                </a:solidFill>
                <a:effectLst/>
                <a:latin typeface="微软雅黑" panose="020B0503020204020204" pitchFamily="34" charset="-122"/>
                <a:ea typeface="微软雅黑" panose="020B0503020204020204" pitchFamily="34" charset="-122"/>
                <a:cs typeface="Times New Roman" panose="02020603050405020304" pitchFamily="18" charset="0"/>
              </a:rPr>
              <a:t>AC</a:t>
            </a:r>
            <a:r>
              <a:rPr lang="zh-CN" altLang="en-US" sz="2000" b="1" dirty="0">
                <a:solidFill>
                  <a:schemeClr val="accent1">
                    <a:lumMod val="50000"/>
                  </a:schemeClr>
                </a:solidFill>
                <a:effectLst/>
                <a:latin typeface="微软雅黑" panose="020B0503020204020204" pitchFamily="34" charset="-122"/>
                <a:ea typeface="微软雅黑" panose="020B0503020204020204" pitchFamily="34" charset="-122"/>
                <a:cs typeface="Times New Roman" panose="02020603050405020304" pitchFamily="18" charset="0"/>
              </a:rPr>
              <a:t>扫描</a:t>
            </a:r>
          </a:p>
          <a:p>
            <a:pPr marL="628650" lvl="1" indent="-285750">
              <a:spcBef>
                <a:spcPts val="900"/>
              </a:spcBef>
              <a:spcAft>
                <a:spcPts val="900"/>
              </a:spcAft>
              <a:buFont typeface="Arial" panose="020B0604020202020204" pitchFamily="34" charset="0"/>
              <a:buChar char="•"/>
            </a:pPr>
            <a:r>
              <a:rPr lang="zh-CN" altLang="en-US" sz="1800" dirty="0">
                <a:solidFill>
                  <a:schemeClr val="accent1">
                    <a:lumMod val="75000"/>
                  </a:schemeClr>
                </a:solidFill>
                <a:latin typeface="微软雅黑" panose="020B0503020204020204" pitchFamily="34" charset="-122"/>
                <a:ea typeface="微软雅黑" panose="020B0503020204020204" pitchFamily="34" charset="-122"/>
                <a:cs typeface="Times New Roman" panose="02020603050405020304" pitchFamily="18" charset="0"/>
              </a:rPr>
              <a:t>读取线性网表信息，根据扫描参数生成采样的频率点。</a:t>
            </a:r>
            <a:endParaRPr lang="en-US" altLang="zh-CN" sz="1800" dirty="0">
              <a:solidFill>
                <a:schemeClr val="accent1">
                  <a:lumMod val="75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628650" lvl="1" indent="-285750">
              <a:spcBef>
                <a:spcPts val="900"/>
              </a:spcBef>
              <a:spcAft>
                <a:spcPts val="900"/>
              </a:spcAft>
              <a:buFont typeface="Arial" panose="020B0604020202020204" pitchFamily="34" charset="0"/>
              <a:buChar char="•"/>
            </a:pPr>
            <a:r>
              <a:rPr lang="zh-CN" altLang="en-US" sz="1800" dirty="0">
                <a:solidFill>
                  <a:schemeClr val="accent1">
                    <a:lumMod val="75000"/>
                  </a:schemeClr>
                </a:solidFill>
                <a:latin typeface="微软雅黑" panose="020B0503020204020204" pitchFamily="34" charset="-122"/>
                <a:ea typeface="微软雅黑" panose="020B0503020204020204" pitchFamily="34" charset="-122"/>
                <a:cs typeface="Times New Roman" panose="02020603050405020304" pitchFamily="18" charset="0"/>
              </a:rPr>
              <a:t>接着进行</a:t>
            </a:r>
            <a:r>
              <a:rPr lang="en-US" altLang="zh-CN" sz="1800" b="1" dirty="0">
                <a:solidFill>
                  <a:schemeClr val="accent1">
                    <a:lumMod val="75000"/>
                  </a:schemeClr>
                </a:solidFill>
                <a:latin typeface="微软雅黑" panose="020B0503020204020204" pitchFamily="34" charset="-122"/>
                <a:ea typeface="微软雅黑" panose="020B0503020204020204" pitchFamily="34" charset="-122"/>
                <a:cs typeface="Times New Roman" panose="02020603050405020304" pitchFamily="18" charset="0"/>
              </a:rPr>
              <a:t>AC</a:t>
            </a:r>
            <a:r>
              <a:rPr lang="zh-CN" altLang="en-US" sz="1800" dirty="0">
                <a:solidFill>
                  <a:schemeClr val="accent1">
                    <a:lumMod val="75000"/>
                  </a:schemeClr>
                </a:solidFill>
                <a:latin typeface="微软雅黑" panose="020B0503020204020204" pitchFamily="34" charset="-122"/>
                <a:ea typeface="微软雅黑" panose="020B0503020204020204" pitchFamily="34" charset="-122"/>
                <a:cs typeface="Times New Roman" panose="02020603050405020304" pitchFamily="18" charset="0"/>
              </a:rPr>
              <a:t>扫描，在不同频率下计算电路中各个元件的阻抗贴入矩阵，使用矩阵求解得到电路中的节点电压与器件电流。</a:t>
            </a:r>
            <a:endParaRPr lang="en-US" altLang="zh-CN" sz="1800" dirty="0">
              <a:solidFill>
                <a:schemeClr val="accent1">
                  <a:lumMod val="75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628650" lvl="1" indent="-285750">
              <a:spcBef>
                <a:spcPts val="900"/>
              </a:spcBef>
              <a:spcAft>
                <a:spcPts val="900"/>
              </a:spcAft>
              <a:buFont typeface="Arial" panose="020B0604020202020204" pitchFamily="34" charset="0"/>
              <a:buChar char="•"/>
            </a:pPr>
            <a:r>
              <a:rPr lang="zh-CN" altLang="en-US" sz="1800" dirty="0">
                <a:solidFill>
                  <a:schemeClr val="accent1">
                    <a:lumMod val="75000"/>
                  </a:schemeClr>
                </a:solidFill>
                <a:latin typeface="微软雅黑" panose="020B0503020204020204" pitchFamily="34" charset="-122"/>
                <a:ea typeface="微软雅黑" panose="020B0503020204020204" pitchFamily="34" charset="-122"/>
                <a:cs typeface="Times New Roman" panose="02020603050405020304" pitchFamily="18" charset="0"/>
              </a:rPr>
              <a:t>最后，根据这些节点的电压或电流值计算幅度响应和相位响应。</a:t>
            </a:r>
          </a:p>
          <a:p>
            <a:pPr marL="342900" indent="-342900">
              <a:spcBef>
                <a:spcPts val="900"/>
              </a:spcBef>
              <a:spcAft>
                <a:spcPts val="900"/>
              </a:spcAft>
              <a:buFont typeface="Arial" panose="020B0604020202020204" pitchFamily="34" charset="0"/>
              <a:buChar char="•"/>
            </a:pPr>
            <a:r>
              <a:rPr lang="zh-CN" altLang="en-US" sz="2000" b="1" dirty="0">
                <a:solidFill>
                  <a:schemeClr val="accent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实现电流的计算</a:t>
            </a:r>
          </a:p>
          <a:p>
            <a:pPr marL="628650" lvl="1" indent="-285750">
              <a:spcBef>
                <a:spcPts val="900"/>
              </a:spcBef>
              <a:spcAft>
                <a:spcPts val="900"/>
              </a:spcAft>
              <a:buFont typeface="Arial" panose="020B0604020202020204" pitchFamily="34" charset="0"/>
              <a:buChar char="•"/>
            </a:pPr>
            <a:r>
              <a:rPr lang="zh-CN" altLang="en-US" sz="1800" dirty="0">
                <a:solidFill>
                  <a:srgbClr val="5B9BD5">
                    <a:lumMod val="75000"/>
                  </a:srgbClr>
                </a:solidFill>
                <a:latin typeface="微软雅黑" panose="020B0503020204020204" pitchFamily="34" charset="-122"/>
                <a:ea typeface="微软雅黑" panose="020B0503020204020204" pitchFamily="34" charset="-122"/>
                <a:cs typeface="Times New Roman" panose="02020603050405020304" pitchFamily="18" charset="0"/>
              </a:rPr>
              <a:t>与直流情况不同，</a:t>
            </a:r>
            <a:r>
              <a:rPr lang="en-US" altLang="zh-CN" sz="1800" b="1" dirty="0">
                <a:solidFill>
                  <a:srgbClr val="5B9BD5">
                    <a:lumMod val="75000"/>
                  </a:srgbClr>
                </a:solidFill>
                <a:latin typeface="微软雅黑" panose="020B0503020204020204" pitchFamily="34" charset="-122"/>
                <a:ea typeface="微软雅黑" panose="020B0503020204020204" pitchFamily="34" charset="-122"/>
                <a:cs typeface="Times New Roman" panose="02020603050405020304" pitchFamily="18" charset="0"/>
              </a:rPr>
              <a:t>DC</a:t>
            </a:r>
            <a:r>
              <a:rPr lang="zh-CN" altLang="en-US" sz="1800" b="1" dirty="0">
                <a:solidFill>
                  <a:srgbClr val="5B9BD5">
                    <a:lumMod val="75000"/>
                  </a:srgbClr>
                </a:solidFill>
                <a:latin typeface="微软雅黑" panose="020B0503020204020204" pitchFamily="34" charset="-122"/>
                <a:ea typeface="微软雅黑" panose="020B0503020204020204" pitchFamily="34" charset="-122"/>
                <a:cs typeface="Times New Roman" panose="02020603050405020304" pitchFamily="18" charset="0"/>
              </a:rPr>
              <a:t>分析</a:t>
            </a:r>
            <a:r>
              <a:rPr lang="zh-CN" altLang="en-US" sz="1800" dirty="0">
                <a:solidFill>
                  <a:srgbClr val="5B9BD5">
                    <a:lumMod val="75000"/>
                  </a:srgbClr>
                </a:solidFill>
                <a:latin typeface="微软雅黑" panose="020B0503020204020204" pitchFamily="34" charset="-122"/>
                <a:ea typeface="微软雅黑" panose="020B0503020204020204" pitchFamily="34" charset="-122"/>
                <a:cs typeface="Times New Roman" panose="02020603050405020304" pitchFamily="18" charset="0"/>
              </a:rPr>
              <a:t>时一些器件电流量的计算过程可以简化，比如</a:t>
            </a:r>
            <a:r>
              <a:rPr lang="en-US" altLang="zh-CN" sz="1800" dirty="0">
                <a:solidFill>
                  <a:srgbClr val="5B9BD5">
                    <a:lumMod val="75000"/>
                  </a:srgbClr>
                </a:solidFill>
                <a:latin typeface="微软雅黑" panose="020B0503020204020204" pitchFamily="34" charset="-122"/>
                <a:ea typeface="微软雅黑" panose="020B0503020204020204" pitchFamily="34" charset="-122"/>
                <a:cs typeface="Times New Roman" panose="02020603050405020304" pitchFamily="18" charset="0"/>
              </a:rPr>
              <a:t>MOS</a:t>
            </a:r>
            <a:r>
              <a:rPr lang="zh-CN" altLang="en-US" sz="1800" dirty="0">
                <a:solidFill>
                  <a:srgbClr val="5B9BD5">
                    <a:lumMod val="75000"/>
                  </a:srgbClr>
                </a:solidFill>
                <a:latin typeface="微软雅黑" panose="020B0503020204020204" pitchFamily="34" charset="-122"/>
                <a:ea typeface="微软雅黑" panose="020B0503020204020204" pitchFamily="34" charset="-122"/>
                <a:cs typeface="Times New Roman" panose="02020603050405020304" pitchFamily="18" charset="0"/>
              </a:rPr>
              <a:t>管栅极电流可以直接赋值为</a:t>
            </a:r>
            <a:r>
              <a:rPr lang="en-US" altLang="zh-CN" sz="1800" dirty="0">
                <a:solidFill>
                  <a:srgbClr val="5B9BD5">
                    <a:lumMod val="75000"/>
                  </a:srgbClr>
                </a:solidFill>
                <a:latin typeface="微软雅黑" panose="020B0503020204020204" pitchFamily="34" charset="-122"/>
                <a:ea typeface="微软雅黑" panose="020B0503020204020204" pitchFamily="34" charset="-122"/>
                <a:cs typeface="Times New Roman" panose="02020603050405020304" pitchFamily="18" charset="0"/>
              </a:rPr>
              <a:t>0</a:t>
            </a:r>
            <a:r>
              <a:rPr lang="zh-CN" altLang="en-US" sz="1800" dirty="0">
                <a:solidFill>
                  <a:srgbClr val="5B9BD5">
                    <a:lumMod val="75000"/>
                  </a:srgbClr>
                </a:solidFill>
                <a:latin typeface="微软雅黑" panose="020B0503020204020204" pitchFamily="34" charset="-122"/>
                <a:ea typeface="微软雅黑" panose="020B0503020204020204" pitchFamily="34" charset="-122"/>
                <a:cs typeface="Times New Roman" panose="02020603050405020304" pitchFamily="18" charset="0"/>
              </a:rPr>
              <a:t>，但在</a:t>
            </a:r>
            <a:r>
              <a:rPr lang="en-US" altLang="zh-CN" sz="1800" b="1" dirty="0">
                <a:solidFill>
                  <a:srgbClr val="5B9BD5">
                    <a:lumMod val="75000"/>
                  </a:srgbClr>
                </a:solidFill>
                <a:latin typeface="微软雅黑" panose="020B0503020204020204" pitchFamily="34" charset="-122"/>
                <a:ea typeface="微软雅黑" panose="020B0503020204020204" pitchFamily="34" charset="-122"/>
                <a:cs typeface="Times New Roman" panose="02020603050405020304" pitchFamily="18" charset="0"/>
              </a:rPr>
              <a:t>AC</a:t>
            </a:r>
            <a:r>
              <a:rPr lang="zh-CN" altLang="en-US" sz="1800" b="1" dirty="0">
                <a:solidFill>
                  <a:srgbClr val="5B9BD5">
                    <a:lumMod val="75000"/>
                  </a:srgbClr>
                </a:solidFill>
                <a:latin typeface="微软雅黑" panose="020B0503020204020204" pitchFamily="34" charset="-122"/>
                <a:ea typeface="微软雅黑" panose="020B0503020204020204" pitchFamily="34" charset="-122"/>
                <a:cs typeface="Times New Roman" panose="02020603050405020304" pitchFamily="18" charset="0"/>
              </a:rPr>
              <a:t>分析</a:t>
            </a:r>
            <a:r>
              <a:rPr lang="zh-CN" altLang="en-US" sz="1800" dirty="0">
                <a:solidFill>
                  <a:srgbClr val="5B9BD5">
                    <a:lumMod val="75000"/>
                  </a:srgbClr>
                </a:solidFill>
                <a:latin typeface="微软雅黑" panose="020B0503020204020204" pitchFamily="34" charset="-122"/>
                <a:ea typeface="微软雅黑" panose="020B0503020204020204" pitchFamily="34" charset="-122"/>
                <a:cs typeface="Times New Roman" panose="02020603050405020304" pitchFamily="18" charset="0"/>
              </a:rPr>
              <a:t>时不能简化。定义了</a:t>
            </a:r>
            <a:r>
              <a:rPr lang="en-US" altLang="zh-CN" sz="1800" b="1" dirty="0" err="1">
                <a:solidFill>
                  <a:srgbClr val="5B9BD5">
                    <a:lumMod val="75000"/>
                  </a:srgbClr>
                </a:solidFill>
                <a:latin typeface="微软雅黑" panose="020B0503020204020204" pitchFamily="34" charset="-122"/>
                <a:ea typeface="微软雅黑" panose="020B0503020204020204" pitchFamily="34" charset="-122"/>
                <a:cs typeface="Times New Roman" panose="02020603050405020304" pitchFamily="18" charset="0"/>
              </a:rPr>
              <a:t>getCurrent</a:t>
            </a:r>
            <a:r>
              <a:rPr lang="zh-CN" altLang="en-US" sz="1800" dirty="0">
                <a:solidFill>
                  <a:srgbClr val="5B9BD5">
                    <a:lumMod val="75000"/>
                  </a:srgbClr>
                </a:solidFill>
                <a:latin typeface="微软雅黑" panose="020B0503020204020204" pitchFamily="34" charset="-122"/>
                <a:ea typeface="微软雅黑" panose="020B0503020204020204" pitchFamily="34" charset="-122"/>
                <a:cs typeface="Times New Roman" panose="02020603050405020304" pitchFamily="18" charset="0"/>
              </a:rPr>
              <a:t>函数来实现在</a:t>
            </a:r>
            <a:r>
              <a:rPr lang="zh-CN" altLang="en-US" sz="1800" b="1" dirty="0">
                <a:solidFill>
                  <a:srgbClr val="5B9BD5">
                    <a:lumMod val="75000"/>
                  </a:srgbClr>
                </a:solidFill>
                <a:latin typeface="微软雅黑" panose="020B0503020204020204" pitchFamily="34" charset="-122"/>
                <a:ea typeface="微软雅黑" panose="020B0503020204020204" pitchFamily="34" charset="-122"/>
                <a:cs typeface="Times New Roman" panose="02020603050405020304" pitchFamily="18" charset="0"/>
              </a:rPr>
              <a:t>任意频率下</a:t>
            </a:r>
            <a:r>
              <a:rPr lang="zh-CN" altLang="en-US" sz="1800" dirty="0">
                <a:solidFill>
                  <a:srgbClr val="5B9BD5">
                    <a:lumMod val="75000"/>
                  </a:srgbClr>
                </a:solidFill>
                <a:latin typeface="微软雅黑" panose="020B0503020204020204" pitchFamily="34" charset="-122"/>
                <a:ea typeface="微软雅黑" panose="020B0503020204020204" pitchFamily="34" charset="-122"/>
                <a:cs typeface="Times New Roman" panose="02020603050405020304" pitchFamily="18" charset="0"/>
              </a:rPr>
              <a:t>获取电路响应的电流的功能，提高了项目的兼容性。</a:t>
            </a:r>
          </a:p>
        </p:txBody>
      </p:sp>
      <p:sp>
        <p:nvSpPr>
          <p:cNvPr id="4" name="文本框 3">
            <a:extLst>
              <a:ext uri="{FF2B5EF4-FFF2-40B4-BE49-F238E27FC236}">
                <a16:creationId xmlns:a16="http://schemas.microsoft.com/office/drawing/2014/main" id="{0FAF7333-A4B5-4CE3-B992-9083C2FB53A4}"/>
              </a:ext>
            </a:extLst>
          </p:cNvPr>
          <p:cNvSpPr txBox="1"/>
          <p:nvPr/>
        </p:nvSpPr>
        <p:spPr>
          <a:xfrm>
            <a:off x="794385" y="179429"/>
            <a:ext cx="3996222" cy="584775"/>
          </a:xfrm>
          <a:prstGeom prst="rect">
            <a:avLst/>
          </a:prstGeom>
          <a:noFill/>
        </p:spPr>
        <p:txBody>
          <a:bodyPr wrap="none" rtlCol="0">
            <a:spAutoFit/>
          </a:bodyPr>
          <a:lstStyle/>
          <a:p>
            <a:r>
              <a:rPr lang="en-US" altLang="zh-CN" sz="3200" b="1" dirty="0">
                <a:solidFill>
                  <a:schemeClr val="accent5">
                    <a:lumMod val="75000"/>
                  </a:schemeClr>
                </a:solidFill>
                <a:effectLst>
                  <a:outerShdw blurRad="38100" dist="38100" dir="2700000" algn="tl">
                    <a:srgbClr val="000000">
                      <a:alpha val="43137"/>
                    </a:srgbClr>
                  </a:outerShdw>
                </a:effectLst>
                <a:cs typeface="+mn-ea"/>
              </a:rPr>
              <a:t>Part 4 </a:t>
            </a:r>
            <a:r>
              <a:rPr lang="zh-CN" altLang="en-US" sz="3200" b="1" dirty="0">
                <a:solidFill>
                  <a:schemeClr val="accent5">
                    <a:lumMod val="75000"/>
                  </a:schemeClr>
                </a:solidFill>
                <a:effectLst>
                  <a:outerShdw blurRad="38100" dist="38100" dir="2700000" algn="tl">
                    <a:srgbClr val="000000">
                      <a:alpha val="43137"/>
                    </a:srgbClr>
                  </a:outerShdw>
                </a:effectLst>
                <a:cs typeface="+mn-ea"/>
              </a:rPr>
              <a:t>频率响应分析</a:t>
            </a:r>
          </a:p>
        </p:txBody>
      </p:sp>
    </p:spTree>
    <p:extLst>
      <p:ext uri="{BB962C8B-B14F-4D97-AF65-F5344CB8AC3E}">
        <p14:creationId xmlns:p14="http://schemas.microsoft.com/office/powerpoint/2010/main" val="1788597259"/>
      </p:ext>
    </p:extLst>
  </p:cSld>
  <p:clrMapOvr>
    <a:masterClrMapping/>
  </p:clrMapOvr>
  <mc:AlternateContent xmlns:mc="http://schemas.openxmlformats.org/markup-compatibility/2006" xmlns:p14="http://schemas.microsoft.com/office/powerpoint/2010/main">
    <mc:Choice Requires="p14">
      <p:transition spd="slow">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1" name="文本框 10"/>
          <p:cNvSpPr txBox="1"/>
          <p:nvPr/>
        </p:nvSpPr>
        <p:spPr>
          <a:xfrm>
            <a:off x="5081395" y="1096899"/>
            <a:ext cx="2677160" cy="390555"/>
          </a:xfrm>
          <a:prstGeom prst="roundRect">
            <a:avLst/>
          </a:prstGeom>
          <a:solidFill>
            <a:srgbClr val="1B4367"/>
          </a:solidFill>
        </p:spPr>
        <p:txBody>
          <a:bodyPr wrap="square" rtlCol="0">
            <a:spAutoFit/>
          </a:bodyPr>
          <a:lstStyle/>
          <a:p>
            <a:pPr algn="ctr"/>
            <a:r>
              <a:rPr lang="zh-CN" altLang="en-US" sz="1700" dirty="0">
                <a:solidFill>
                  <a:schemeClr val="bg1"/>
                </a:solidFill>
                <a:cs typeface="+mn-ea"/>
                <a:sym typeface="+mn-lt"/>
              </a:rPr>
              <a:t>项目功能介绍</a:t>
            </a:r>
          </a:p>
        </p:txBody>
      </p:sp>
      <p:grpSp>
        <p:nvGrpSpPr>
          <p:cNvPr id="2" name="组合 1"/>
          <p:cNvGrpSpPr/>
          <p:nvPr/>
        </p:nvGrpSpPr>
        <p:grpSpPr>
          <a:xfrm>
            <a:off x="4572000" y="1076923"/>
            <a:ext cx="478533" cy="393570"/>
            <a:chOff x="5640108" y="966369"/>
            <a:chExt cx="476097" cy="391567"/>
          </a:xfrm>
        </p:grpSpPr>
        <p:sp>
          <p:nvSpPr>
            <p:cNvPr id="25" name="椭圆 24"/>
            <p:cNvSpPr/>
            <p:nvPr/>
          </p:nvSpPr>
          <p:spPr>
            <a:xfrm>
              <a:off x="5673454" y="966369"/>
              <a:ext cx="391567" cy="391567"/>
            </a:xfrm>
            <a:prstGeom prst="ellipse">
              <a:avLst/>
            </a:prstGeom>
            <a:solidFill>
              <a:srgbClr val="1B4367"/>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sp>
          <p:nvSpPr>
            <p:cNvPr id="26" name="文本框 17"/>
            <p:cNvSpPr txBox="1"/>
            <p:nvPr/>
          </p:nvSpPr>
          <p:spPr>
            <a:xfrm>
              <a:off x="5640108" y="975817"/>
              <a:ext cx="476097" cy="367452"/>
            </a:xfrm>
            <a:prstGeom prst="rect">
              <a:avLst/>
            </a:prstGeom>
            <a:noFill/>
          </p:spPr>
          <p:txBody>
            <a:bodyPr wrap="square" rtlCol="0">
              <a:spAutoFit/>
            </a:bodyPr>
            <a:lstStyle/>
            <a:p>
              <a:pPr algn="ctr">
                <a:defRPr/>
              </a:pPr>
              <a:r>
                <a:rPr lang="en-US" altLang="zh-CN" sz="1800" dirty="0">
                  <a:solidFill>
                    <a:schemeClr val="bg1"/>
                  </a:solidFill>
                  <a:cs typeface="+mn-ea"/>
                  <a:sym typeface="+mn-lt"/>
                </a:rPr>
                <a:t>01</a:t>
              </a:r>
            </a:p>
          </p:txBody>
        </p:sp>
      </p:grpSp>
      <p:sp>
        <p:nvSpPr>
          <p:cNvPr id="3" name="文本框 2"/>
          <p:cNvSpPr txBox="1"/>
          <p:nvPr/>
        </p:nvSpPr>
        <p:spPr>
          <a:xfrm>
            <a:off x="2999740" y="1928495"/>
            <a:ext cx="798195" cy="2209165"/>
          </a:xfrm>
          <a:prstGeom prst="rect">
            <a:avLst/>
          </a:prstGeom>
          <a:noFill/>
        </p:spPr>
        <p:txBody>
          <a:bodyPr vert="eaVert" wrap="square" rtlCol="0">
            <a:spAutoFit/>
          </a:bodyPr>
          <a:lstStyle/>
          <a:p>
            <a:r>
              <a:rPr lang="zh-CN" altLang="en-US" sz="4000" b="1" dirty="0">
                <a:solidFill>
                  <a:srgbClr val="1B4367"/>
                </a:solidFill>
                <a:cs typeface="+mn-ea"/>
                <a:sym typeface="+mn-lt"/>
              </a:rPr>
              <a:t>目</a:t>
            </a:r>
            <a:r>
              <a:rPr lang="en-US" altLang="zh-CN" sz="4000" b="1" dirty="0">
                <a:solidFill>
                  <a:srgbClr val="536779"/>
                </a:solidFill>
                <a:cs typeface="+mn-ea"/>
                <a:sym typeface="+mn-lt"/>
              </a:rPr>
              <a:t>  </a:t>
            </a:r>
            <a:r>
              <a:rPr lang="zh-CN" altLang="en-US" sz="4000" b="1" dirty="0">
                <a:solidFill>
                  <a:srgbClr val="1B4367"/>
                </a:solidFill>
                <a:cs typeface="+mn-ea"/>
                <a:sym typeface="+mn-lt"/>
              </a:rPr>
              <a:t>录</a:t>
            </a:r>
          </a:p>
        </p:txBody>
      </p:sp>
      <p:sp>
        <p:nvSpPr>
          <p:cNvPr id="79" name="文本框 10"/>
          <p:cNvSpPr txBox="1"/>
          <p:nvPr/>
        </p:nvSpPr>
        <p:spPr>
          <a:xfrm>
            <a:off x="5081395" y="1814449"/>
            <a:ext cx="2677160" cy="390555"/>
          </a:xfrm>
          <a:prstGeom prst="roundRect">
            <a:avLst/>
          </a:prstGeom>
          <a:solidFill>
            <a:srgbClr val="1B4367"/>
          </a:solidFill>
        </p:spPr>
        <p:txBody>
          <a:bodyPr wrap="square" rtlCol="0">
            <a:spAutoFit/>
          </a:bodyPr>
          <a:lstStyle/>
          <a:p>
            <a:pPr algn="ctr"/>
            <a:r>
              <a:rPr lang="zh-CN" altLang="en-US" sz="1700" dirty="0">
                <a:solidFill>
                  <a:schemeClr val="bg1"/>
                </a:solidFill>
                <a:cs typeface="+mn-ea"/>
                <a:sym typeface="+mn-lt"/>
              </a:rPr>
              <a:t>项目创新点</a:t>
            </a:r>
          </a:p>
        </p:txBody>
      </p:sp>
      <p:grpSp>
        <p:nvGrpSpPr>
          <p:cNvPr id="80" name="组合 79"/>
          <p:cNvGrpSpPr/>
          <p:nvPr/>
        </p:nvGrpSpPr>
        <p:grpSpPr>
          <a:xfrm>
            <a:off x="4572000" y="1794467"/>
            <a:ext cx="478533" cy="393570"/>
            <a:chOff x="5640108" y="966369"/>
            <a:chExt cx="476097" cy="391567"/>
          </a:xfrm>
        </p:grpSpPr>
        <p:sp>
          <p:nvSpPr>
            <p:cNvPr id="81" name="椭圆 80"/>
            <p:cNvSpPr/>
            <p:nvPr/>
          </p:nvSpPr>
          <p:spPr>
            <a:xfrm>
              <a:off x="5673454" y="966369"/>
              <a:ext cx="391567" cy="391567"/>
            </a:xfrm>
            <a:prstGeom prst="ellipse">
              <a:avLst/>
            </a:prstGeom>
            <a:solidFill>
              <a:srgbClr val="1B4367"/>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sp>
          <p:nvSpPr>
            <p:cNvPr id="82" name="文本框 17"/>
            <p:cNvSpPr txBox="1"/>
            <p:nvPr/>
          </p:nvSpPr>
          <p:spPr>
            <a:xfrm>
              <a:off x="5640108" y="975817"/>
              <a:ext cx="476097" cy="367452"/>
            </a:xfrm>
            <a:prstGeom prst="rect">
              <a:avLst/>
            </a:prstGeom>
            <a:noFill/>
          </p:spPr>
          <p:txBody>
            <a:bodyPr wrap="square" rtlCol="0">
              <a:spAutoFit/>
            </a:bodyPr>
            <a:lstStyle/>
            <a:p>
              <a:pPr algn="ctr">
                <a:defRPr/>
              </a:pPr>
              <a:r>
                <a:rPr lang="en-US" altLang="zh-CN" sz="1800" dirty="0">
                  <a:solidFill>
                    <a:schemeClr val="bg1"/>
                  </a:solidFill>
                  <a:cs typeface="+mn-ea"/>
                  <a:sym typeface="+mn-lt"/>
                </a:rPr>
                <a:t>02</a:t>
              </a:r>
            </a:p>
          </p:txBody>
        </p:sp>
      </p:grpSp>
      <p:sp>
        <p:nvSpPr>
          <p:cNvPr id="83" name="文本框 10"/>
          <p:cNvSpPr txBox="1"/>
          <p:nvPr/>
        </p:nvSpPr>
        <p:spPr>
          <a:xfrm>
            <a:off x="5081395" y="2531999"/>
            <a:ext cx="2677160" cy="393049"/>
          </a:xfrm>
          <a:prstGeom prst="roundRect">
            <a:avLst/>
          </a:prstGeom>
          <a:solidFill>
            <a:srgbClr val="1B4367"/>
          </a:solidFill>
        </p:spPr>
        <p:txBody>
          <a:bodyPr wrap="square" rtlCol="0">
            <a:spAutoFit/>
          </a:bodyPr>
          <a:lstStyle/>
          <a:p>
            <a:pPr algn="ctr"/>
            <a:r>
              <a:rPr lang="zh-CN" altLang="en-US" sz="1700" dirty="0">
                <a:solidFill>
                  <a:schemeClr val="bg1"/>
                </a:solidFill>
                <a:cs typeface="+mn-ea"/>
                <a:sym typeface="+mn-lt"/>
              </a:rPr>
              <a:t>项目技术细节</a:t>
            </a:r>
          </a:p>
        </p:txBody>
      </p:sp>
      <p:grpSp>
        <p:nvGrpSpPr>
          <p:cNvPr id="84" name="组合 83"/>
          <p:cNvGrpSpPr/>
          <p:nvPr/>
        </p:nvGrpSpPr>
        <p:grpSpPr>
          <a:xfrm>
            <a:off x="4572000" y="2512011"/>
            <a:ext cx="478533" cy="393570"/>
            <a:chOff x="5640108" y="966369"/>
            <a:chExt cx="476097" cy="391567"/>
          </a:xfrm>
        </p:grpSpPr>
        <p:sp>
          <p:nvSpPr>
            <p:cNvPr id="85" name="椭圆 84"/>
            <p:cNvSpPr/>
            <p:nvPr/>
          </p:nvSpPr>
          <p:spPr>
            <a:xfrm>
              <a:off x="5673454" y="966369"/>
              <a:ext cx="391567" cy="391567"/>
            </a:xfrm>
            <a:prstGeom prst="ellipse">
              <a:avLst/>
            </a:prstGeom>
            <a:solidFill>
              <a:srgbClr val="1B4367"/>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sp>
          <p:nvSpPr>
            <p:cNvPr id="86" name="文本框 17"/>
            <p:cNvSpPr txBox="1"/>
            <p:nvPr/>
          </p:nvSpPr>
          <p:spPr>
            <a:xfrm>
              <a:off x="5640108" y="975817"/>
              <a:ext cx="476097" cy="367452"/>
            </a:xfrm>
            <a:prstGeom prst="rect">
              <a:avLst/>
            </a:prstGeom>
            <a:noFill/>
          </p:spPr>
          <p:txBody>
            <a:bodyPr wrap="square" rtlCol="0">
              <a:spAutoFit/>
            </a:bodyPr>
            <a:lstStyle/>
            <a:p>
              <a:pPr algn="ctr">
                <a:defRPr/>
              </a:pPr>
              <a:r>
                <a:rPr lang="en-US" altLang="zh-CN" sz="1800" dirty="0">
                  <a:solidFill>
                    <a:schemeClr val="bg1"/>
                  </a:solidFill>
                  <a:cs typeface="+mn-ea"/>
                  <a:sym typeface="+mn-lt"/>
                </a:rPr>
                <a:t>03</a:t>
              </a:r>
            </a:p>
          </p:txBody>
        </p:sp>
      </p:grpSp>
      <p:sp>
        <p:nvSpPr>
          <p:cNvPr id="87" name="文本框 10"/>
          <p:cNvSpPr txBox="1"/>
          <p:nvPr/>
        </p:nvSpPr>
        <p:spPr>
          <a:xfrm>
            <a:off x="5081395" y="3249549"/>
            <a:ext cx="2677160" cy="390555"/>
          </a:xfrm>
          <a:prstGeom prst="roundRect">
            <a:avLst/>
          </a:prstGeom>
          <a:solidFill>
            <a:srgbClr val="1B4367"/>
          </a:solidFill>
        </p:spPr>
        <p:txBody>
          <a:bodyPr wrap="square" rtlCol="0">
            <a:spAutoFit/>
          </a:bodyPr>
          <a:lstStyle/>
          <a:p>
            <a:pPr algn="ctr"/>
            <a:r>
              <a:rPr lang="zh-CN" altLang="en-US" sz="1700" dirty="0">
                <a:solidFill>
                  <a:schemeClr val="bg1"/>
                </a:solidFill>
                <a:cs typeface="+mn-ea"/>
                <a:sym typeface="+mn-lt"/>
              </a:rPr>
              <a:t>项目测试</a:t>
            </a:r>
          </a:p>
        </p:txBody>
      </p:sp>
      <p:grpSp>
        <p:nvGrpSpPr>
          <p:cNvPr id="88" name="组合 87"/>
          <p:cNvGrpSpPr/>
          <p:nvPr/>
        </p:nvGrpSpPr>
        <p:grpSpPr>
          <a:xfrm>
            <a:off x="4572000" y="3229555"/>
            <a:ext cx="478533" cy="393570"/>
            <a:chOff x="5640108" y="966369"/>
            <a:chExt cx="476097" cy="391567"/>
          </a:xfrm>
        </p:grpSpPr>
        <p:sp>
          <p:nvSpPr>
            <p:cNvPr id="89" name="椭圆 88"/>
            <p:cNvSpPr/>
            <p:nvPr/>
          </p:nvSpPr>
          <p:spPr>
            <a:xfrm>
              <a:off x="5673454" y="966369"/>
              <a:ext cx="391567" cy="391567"/>
            </a:xfrm>
            <a:prstGeom prst="ellipse">
              <a:avLst/>
            </a:prstGeom>
            <a:solidFill>
              <a:srgbClr val="1B4367"/>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sp>
          <p:nvSpPr>
            <p:cNvPr id="90" name="文本框 17"/>
            <p:cNvSpPr txBox="1"/>
            <p:nvPr/>
          </p:nvSpPr>
          <p:spPr>
            <a:xfrm>
              <a:off x="5640108" y="975817"/>
              <a:ext cx="476097" cy="367452"/>
            </a:xfrm>
            <a:prstGeom prst="rect">
              <a:avLst/>
            </a:prstGeom>
            <a:noFill/>
          </p:spPr>
          <p:txBody>
            <a:bodyPr wrap="square" rtlCol="0">
              <a:spAutoFit/>
            </a:bodyPr>
            <a:lstStyle/>
            <a:p>
              <a:pPr algn="ctr">
                <a:defRPr/>
              </a:pPr>
              <a:r>
                <a:rPr lang="en-US" altLang="zh-CN" sz="1800" dirty="0">
                  <a:solidFill>
                    <a:schemeClr val="bg1"/>
                  </a:solidFill>
                  <a:cs typeface="+mn-ea"/>
                  <a:sym typeface="+mn-lt"/>
                </a:rPr>
                <a:t>04</a:t>
              </a:r>
            </a:p>
          </p:txBody>
        </p:sp>
      </p:grpSp>
      <p:sp>
        <p:nvSpPr>
          <p:cNvPr id="19" name="文本框 10">
            <a:extLst>
              <a:ext uri="{FF2B5EF4-FFF2-40B4-BE49-F238E27FC236}">
                <a16:creationId xmlns:a16="http://schemas.microsoft.com/office/drawing/2014/main" id="{EBCD0737-4058-42B6-B6E4-660C7473064B}"/>
              </a:ext>
            </a:extLst>
          </p:cNvPr>
          <p:cNvSpPr txBox="1"/>
          <p:nvPr/>
        </p:nvSpPr>
        <p:spPr>
          <a:xfrm>
            <a:off x="5081395" y="3938520"/>
            <a:ext cx="2677160" cy="390555"/>
          </a:xfrm>
          <a:prstGeom prst="roundRect">
            <a:avLst/>
          </a:prstGeom>
          <a:solidFill>
            <a:srgbClr val="1B4367"/>
          </a:solidFill>
        </p:spPr>
        <p:txBody>
          <a:bodyPr wrap="square" rtlCol="0">
            <a:spAutoFit/>
          </a:bodyPr>
          <a:lstStyle/>
          <a:p>
            <a:pPr algn="ctr"/>
            <a:r>
              <a:rPr lang="zh-CN" altLang="en-US" sz="1700" dirty="0">
                <a:solidFill>
                  <a:schemeClr val="bg1"/>
                </a:solidFill>
                <a:cs typeface="+mn-ea"/>
                <a:sym typeface="+mn-lt"/>
              </a:rPr>
              <a:t>参考资料</a:t>
            </a:r>
          </a:p>
        </p:txBody>
      </p:sp>
      <p:grpSp>
        <p:nvGrpSpPr>
          <p:cNvPr id="20" name="组合 19">
            <a:extLst>
              <a:ext uri="{FF2B5EF4-FFF2-40B4-BE49-F238E27FC236}">
                <a16:creationId xmlns:a16="http://schemas.microsoft.com/office/drawing/2014/main" id="{00C1A30F-68E6-43F9-A01C-1505662D8650}"/>
              </a:ext>
            </a:extLst>
          </p:cNvPr>
          <p:cNvGrpSpPr/>
          <p:nvPr/>
        </p:nvGrpSpPr>
        <p:grpSpPr>
          <a:xfrm>
            <a:off x="4572000" y="3918526"/>
            <a:ext cx="478533" cy="393570"/>
            <a:chOff x="5640108" y="966369"/>
            <a:chExt cx="476097" cy="391567"/>
          </a:xfrm>
        </p:grpSpPr>
        <p:sp>
          <p:nvSpPr>
            <p:cNvPr id="21" name="椭圆 20">
              <a:extLst>
                <a:ext uri="{FF2B5EF4-FFF2-40B4-BE49-F238E27FC236}">
                  <a16:creationId xmlns:a16="http://schemas.microsoft.com/office/drawing/2014/main" id="{24ABE52D-7FD5-40C8-9C11-E95EF4D574B1}"/>
                </a:ext>
              </a:extLst>
            </p:cNvPr>
            <p:cNvSpPr/>
            <p:nvPr/>
          </p:nvSpPr>
          <p:spPr>
            <a:xfrm>
              <a:off x="5673454" y="966369"/>
              <a:ext cx="391567" cy="391567"/>
            </a:xfrm>
            <a:prstGeom prst="ellipse">
              <a:avLst/>
            </a:prstGeom>
            <a:solidFill>
              <a:srgbClr val="1B4367"/>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sp>
          <p:nvSpPr>
            <p:cNvPr id="22" name="文本框 17">
              <a:extLst>
                <a:ext uri="{FF2B5EF4-FFF2-40B4-BE49-F238E27FC236}">
                  <a16:creationId xmlns:a16="http://schemas.microsoft.com/office/drawing/2014/main" id="{A985018A-2CCC-4FB7-A42D-43FDC090D1B2}"/>
                </a:ext>
              </a:extLst>
            </p:cNvPr>
            <p:cNvSpPr txBox="1"/>
            <p:nvPr/>
          </p:nvSpPr>
          <p:spPr>
            <a:xfrm>
              <a:off x="5640108" y="975817"/>
              <a:ext cx="476097" cy="367452"/>
            </a:xfrm>
            <a:prstGeom prst="rect">
              <a:avLst/>
            </a:prstGeom>
            <a:noFill/>
          </p:spPr>
          <p:txBody>
            <a:bodyPr wrap="square" rtlCol="0">
              <a:spAutoFit/>
            </a:bodyPr>
            <a:lstStyle/>
            <a:p>
              <a:pPr algn="ctr">
                <a:defRPr/>
              </a:pPr>
              <a:r>
                <a:rPr lang="en-US" altLang="zh-CN" sz="1800" dirty="0">
                  <a:solidFill>
                    <a:schemeClr val="bg1"/>
                  </a:solidFill>
                  <a:cs typeface="+mn-ea"/>
                  <a:sym typeface="+mn-lt"/>
                </a:rPr>
                <a:t>05</a:t>
              </a:r>
            </a:p>
          </p:txBody>
        </p:sp>
      </p:grpSp>
    </p:spTree>
  </p:cSld>
  <p:clrMapOvr>
    <a:masterClrMapping/>
  </p:clrMapOvr>
  <mc:AlternateContent xmlns:mc="http://schemas.openxmlformats.org/markup-compatibility/2006" xmlns:p14="http://schemas.microsoft.com/office/powerpoint/2010/main">
    <mc:Choice Requires="p14">
      <p:transition spd="slow">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p:tgtEl>
                                          <p:spTgt spid="3"/>
                                        </p:tgtEl>
                                        <p:attrNameLst>
                                          <p:attrName>ppt_x</p:attrName>
                                        </p:attrNameLst>
                                      </p:cBhvr>
                                      <p:tavLst>
                                        <p:tav tm="0">
                                          <p:val>
                                            <p:strVal val="#ppt_x-#ppt_w*1.125000"/>
                                          </p:val>
                                        </p:tav>
                                        <p:tav tm="100000">
                                          <p:val>
                                            <p:strVal val="#ppt_x"/>
                                          </p:val>
                                        </p:tav>
                                      </p:tavLst>
                                    </p:anim>
                                    <p:animEffect transition="in" filter="wipe(right)">
                                      <p:cBhvr>
                                        <p:cTn id="8" dur="500"/>
                                        <p:tgtEl>
                                          <p:spTgt spid="3"/>
                                        </p:tgtEl>
                                      </p:cBhvr>
                                    </p:animEffect>
                                  </p:childTnLst>
                                </p:cTn>
                              </p:par>
                            </p:childTnLst>
                          </p:cTn>
                        </p:par>
                        <p:par>
                          <p:cTn id="9" fill="hold">
                            <p:stCondLst>
                              <p:cond delay="500"/>
                            </p:stCondLst>
                            <p:childTnLst>
                              <p:par>
                                <p:cTn id="10" presetID="53" presetClass="entr" presetSubtype="528"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p:cTn id="12" dur="500" fill="hold"/>
                                        <p:tgtEl>
                                          <p:spTgt spid="2"/>
                                        </p:tgtEl>
                                        <p:attrNameLst>
                                          <p:attrName>ppt_w</p:attrName>
                                        </p:attrNameLst>
                                      </p:cBhvr>
                                      <p:tavLst>
                                        <p:tav tm="0">
                                          <p:val>
                                            <p:fltVal val="0"/>
                                          </p:val>
                                        </p:tav>
                                        <p:tav tm="100000">
                                          <p:val>
                                            <p:strVal val="#ppt_w"/>
                                          </p:val>
                                        </p:tav>
                                      </p:tavLst>
                                    </p:anim>
                                    <p:anim calcmode="lin" valueType="num">
                                      <p:cBhvr>
                                        <p:cTn id="13" dur="500" fill="hold"/>
                                        <p:tgtEl>
                                          <p:spTgt spid="2"/>
                                        </p:tgtEl>
                                        <p:attrNameLst>
                                          <p:attrName>ppt_h</p:attrName>
                                        </p:attrNameLst>
                                      </p:cBhvr>
                                      <p:tavLst>
                                        <p:tav tm="0">
                                          <p:val>
                                            <p:fltVal val="0"/>
                                          </p:val>
                                        </p:tav>
                                        <p:tav tm="100000">
                                          <p:val>
                                            <p:strVal val="#ppt_h"/>
                                          </p:val>
                                        </p:tav>
                                      </p:tavLst>
                                    </p:anim>
                                    <p:animEffect transition="in" filter="fade">
                                      <p:cBhvr>
                                        <p:cTn id="14" dur="500"/>
                                        <p:tgtEl>
                                          <p:spTgt spid="2"/>
                                        </p:tgtEl>
                                      </p:cBhvr>
                                    </p:animEffect>
                                    <p:anim calcmode="lin" valueType="num">
                                      <p:cBhvr>
                                        <p:cTn id="15" dur="500" fill="hold"/>
                                        <p:tgtEl>
                                          <p:spTgt spid="2"/>
                                        </p:tgtEl>
                                        <p:attrNameLst>
                                          <p:attrName>ppt_x</p:attrName>
                                        </p:attrNameLst>
                                      </p:cBhvr>
                                      <p:tavLst>
                                        <p:tav tm="0">
                                          <p:val>
                                            <p:fltVal val="0.5"/>
                                          </p:val>
                                        </p:tav>
                                        <p:tav tm="100000">
                                          <p:val>
                                            <p:strVal val="#ppt_x"/>
                                          </p:val>
                                        </p:tav>
                                      </p:tavLst>
                                    </p:anim>
                                    <p:anim calcmode="lin" valueType="num">
                                      <p:cBhvr>
                                        <p:cTn id="16" dur="500" fill="hold"/>
                                        <p:tgtEl>
                                          <p:spTgt spid="2"/>
                                        </p:tgtEl>
                                        <p:attrNameLst>
                                          <p:attrName>ppt_y</p:attrName>
                                        </p:attrNameLst>
                                      </p:cBhvr>
                                      <p:tavLst>
                                        <p:tav tm="0">
                                          <p:val>
                                            <p:fltVal val="0.5"/>
                                          </p:val>
                                        </p:tav>
                                        <p:tav tm="100000">
                                          <p:val>
                                            <p:strVal val="#ppt_y"/>
                                          </p:val>
                                        </p:tav>
                                      </p:tavLst>
                                    </p:anim>
                                  </p:childTnLst>
                                </p:cTn>
                              </p:par>
                            </p:childTnLst>
                          </p:cTn>
                        </p:par>
                        <p:par>
                          <p:cTn id="17" fill="hold">
                            <p:stCondLst>
                              <p:cond delay="1000"/>
                            </p:stCondLst>
                            <p:childTnLst>
                              <p:par>
                                <p:cTn id="18" presetID="2" presetClass="entr" presetSubtype="2" fill="hold" grpId="0" nodeType="afterEffect">
                                  <p:stCondLst>
                                    <p:cond delay="0"/>
                                  </p:stCondLst>
                                  <p:childTnLst>
                                    <p:set>
                                      <p:cBhvr>
                                        <p:cTn id="19" dur="1" fill="hold">
                                          <p:stCondLst>
                                            <p:cond delay="0"/>
                                          </p:stCondLst>
                                        </p:cTn>
                                        <p:tgtEl>
                                          <p:spTgt spid="11"/>
                                        </p:tgtEl>
                                        <p:attrNameLst>
                                          <p:attrName>style.visibility</p:attrName>
                                        </p:attrNameLst>
                                      </p:cBhvr>
                                      <p:to>
                                        <p:strVal val="visible"/>
                                      </p:to>
                                    </p:set>
                                    <p:anim calcmode="lin" valueType="num">
                                      <p:cBhvr additive="base">
                                        <p:cTn id="20" dur="500" fill="hold"/>
                                        <p:tgtEl>
                                          <p:spTgt spid="11"/>
                                        </p:tgtEl>
                                        <p:attrNameLst>
                                          <p:attrName>ppt_x</p:attrName>
                                        </p:attrNameLst>
                                      </p:cBhvr>
                                      <p:tavLst>
                                        <p:tav tm="0">
                                          <p:val>
                                            <p:strVal val="1+#ppt_w/2"/>
                                          </p:val>
                                        </p:tav>
                                        <p:tav tm="100000">
                                          <p:val>
                                            <p:strVal val="#ppt_x"/>
                                          </p:val>
                                        </p:tav>
                                      </p:tavLst>
                                    </p:anim>
                                    <p:anim calcmode="lin" valueType="num">
                                      <p:cBhvr additive="base">
                                        <p:cTn id="21" dur="500" fill="hold"/>
                                        <p:tgtEl>
                                          <p:spTgt spid="11"/>
                                        </p:tgtEl>
                                        <p:attrNameLst>
                                          <p:attrName>ppt_y</p:attrName>
                                        </p:attrNameLst>
                                      </p:cBhvr>
                                      <p:tavLst>
                                        <p:tav tm="0">
                                          <p:val>
                                            <p:strVal val="#ppt_y"/>
                                          </p:val>
                                        </p:tav>
                                        <p:tav tm="100000">
                                          <p:val>
                                            <p:strVal val="#ppt_y"/>
                                          </p:val>
                                        </p:tav>
                                      </p:tavLst>
                                    </p:anim>
                                  </p:childTnLst>
                                </p:cTn>
                              </p:par>
                            </p:childTnLst>
                          </p:cTn>
                        </p:par>
                        <p:par>
                          <p:cTn id="22" fill="hold">
                            <p:stCondLst>
                              <p:cond delay="1500"/>
                            </p:stCondLst>
                            <p:childTnLst>
                              <p:par>
                                <p:cTn id="23" presetID="53" presetClass="entr" presetSubtype="528" fill="hold" nodeType="afterEffect">
                                  <p:stCondLst>
                                    <p:cond delay="0"/>
                                  </p:stCondLst>
                                  <p:childTnLst>
                                    <p:set>
                                      <p:cBhvr>
                                        <p:cTn id="24" dur="1" fill="hold">
                                          <p:stCondLst>
                                            <p:cond delay="0"/>
                                          </p:stCondLst>
                                        </p:cTn>
                                        <p:tgtEl>
                                          <p:spTgt spid="80"/>
                                        </p:tgtEl>
                                        <p:attrNameLst>
                                          <p:attrName>style.visibility</p:attrName>
                                        </p:attrNameLst>
                                      </p:cBhvr>
                                      <p:to>
                                        <p:strVal val="visible"/>
                                      </p:to>
                                    </p:set>
                                    <p:anim calcmode="lin" valueType="num">
                                      <p:cBhvr>
                                        <p:cTn id="25" dur="500" fill="hold"/>
                                        <p:tgtEl>
                                          <p:spTgt spid="80"/>
                                        </p:tgtEl>
                                        <p:attrNameLst>
                                          <p:attrName>ppt_w</p:attrName>
                                        </p:attrNameLst>
                                      </p:cBhvr>
                                      <p:tavLst>
                                        <p:tav tm="0">
                                          <p:val>
                                            <p:fltVal val="0"/>
                                          </p:val>
                                        </p:tav>
                                        <p:tav tm="100000">
                                          <p:val>
                                            <p:strVal val="#ppt_w"/>
                                          </p:val>
                                        </p:tav>
                                      </p:tavLst>
                                    </p:anim>
                                    <p:anim calcmode="lin" valueType="num">
                                      <p:cBhvr>
                                        <p:cTn id="26" dur="500" fill="hold"/>
                                        <p:tgtEl>
                                          <p:spTgt spid="80"/>
                                        </p:tgtEl>
                                        <p:attrNameLst>
                                          <p:attrName>ppt_h</p:attrName>
                                        </p:attrNameLst>
                                      </p:cBhvr>
                                      <p:tavLst>
                                        <p:tav tm="0">
                                          <p:val>
                                            <p:fltVal val="0"/>
                                          </p:val>
                                        </p:tav>
                                        <p:tav tm="100000">
                                          <p:val>
                                            <p:strVal val="#ppt_h"/>
                                          </p:val>
                                        </p:tav>
                                      </p:tavLst>
                                    </p:anim>
                                    <p:animEffect transition="in" filter="fade">
                                      <p:cBhvr>
                                        <p:cTn id="27" dur="500"/>
                                        <p:tgtEl>
                                          <p:spTgt spid="80"/>
                                        </p:tgtEl>
                                      </p:cBhvr>
                                    </p:animEffect>
                                    <p:anim calcmode="lin" valueType="num">
                                      <p:cBhvr>
                                        <p:cTn id="28" dur="500" fill="hold"/>
                                        <p:tgtEl>
                                          <p:spTgt spid="80"/>
                                        </p:tgtEl>
                                        <p:attrNameLst>
                                          <p:attrName>ppt_x</p:attrName>
                                        </p:attrNameLst>
                                      </p:cBhvr>
                                      <p:tavLst>
                                        <p:tav tm="0">
                                          <p:val>
                                            <p:fltVal val="0.5"/>
                                          </p:val>
                                        </p:tav>
                                        <p:tav tm="100000">
                                          <p:val>
                                            <p:strVal val="#ppt_x"/>
                                          </p:val>
                                        </p:tav>
                                      </p:tavLst>
                                    </p:anim>
                                    <p:anim calcmode="lin" valueType="num">
                                      <p:cBhvr>
                                        <p:cTn id="29" dur="500" fill="hold"/>
                                        <p:tgtEl>
                                          <p:spTgt spid="80"/>
                                        </p:tgtEl>
                                        <p:attrNameLst>
                                          <p:attrName>ppt_y</p:attrName>
                                        </p:attrNameLst>
                                      </p:cBhvr>
                                      <p:tavLst>
                                        <p:tav tm="0">
                                          <p:val>
                                            <p:fltVal val="0.5"/>
                                          </p:val>
                                        </p:tav>
                                        <p:tav tm="100000">
                                          <p:val>
                                            <p:strVal val="#ppt_y"/>
                                          </p:val>
                                        </p:tav>
                                      </p:tavLst>
                                    </p:anim>
                                  </p:childTnLst>
                                </p:cTn>
                              </p:par>
                            </p:childTnLst>
                          </p:cTn>
                        </p:par>
                        <p:par>
                          <p:cTn id="30" fill="hold">
                            <p:stCondLst>
                              <p:cond delay="2000"/>
                            </p:stCondLst>
                            <p:childTnLst>
                              <p:par>
                                <p:cTn id="31" presetID="2" presetClass="entr" presetSubtype="2" fill="hold" grpId="0" nodeType="afterEffect">
                                  <p:stCondLst>
                                    <p:cond delay="0"/>
                                  </p:stCondLst>
                                  <p:childTnLst>
                                    <p:set>
                                      <p:cBhvr>
                                        <p:cTn id="32" dur="1" fill="hold">
                                          <p:stCondLst>
                                            <p:cond delay="0"/>
                                          </p:stCondLst>
                                        </p:cTn>
                                        <p:tgtEl>
                                          <p:spTgt spid="79"/>
                                        </p:tgtEl>
                                        <p:attrNameLst>
                                          <p:attrName>style.visibility</p:attrName>
                                        </p:attrNameLst>
                                      </p:cBhvr>
                                      <p:to>
                                        <p:strVal val="visible"/>
                                      </p:to>
                                    </p:set>
                                    <p:anim calcmode="lin" valueType="num">
                                      <p:cBhvr additive="base">
                                        <p:cTn id="33" dur="500" fill="hold"/>
                                        <p:tgtEl>
                                          <p:spTgt spid="79"/>
                                        </p:tgtEl>
                                        <p:attrNameLst>
                                          <p:attrName>ppt_x</p:attrName>
                                        </p:attrNameLst>
                                      </p:cBhvr>
                                      <p:tavLst>
                                        <p:tav tm="0">
                                          <p:val>
                                            <p:strVal val="1+#ppt_w/2"/>
                                          </p:val>
                                        </p:tav>
                                        <p:tav tm="100000">
                                          <p:val>
                                            <p:strVal val="#ppt_x"/>
                                          </p:val>
                                        </p:tav>
                                      </p:tavLst>
                                    </p:anim>
                                    <p:anim calcmode="lin" valueType="num">
                                      <p:cBhvr additive="base">
                                        <p:cTn id="34" dur="500" fill="hold"/>
                                        <p:tgtEl>
                                          <p:spTgt spid="79"/>
                                        </p:tgtEl>
                                        <p:attrNameLst>
                                          <p:attrName>ppt_y</p:attrName>
                                        </p:attrNameLst>
                                      </p:cBhvr>
                                      <p:tavLst>
                                        <p:tav tm="0">
                                          <p:val>
                                            <p:strVal val="#ppt_y"/>
                                          </p:val>
                                        </p:tav>
                                        <p:tav tm="100000">
                                          <p:val>
                                            <p:strVal val="#ppt_y"/>
                                          </p:val>
                                        </p:tav>
                                      </p:tavLst>
                                    </p:anim>
                                  </p:childTnLst>
                                </p:cTn>
                              </p:par>
                            </p:childTnLst>
                          </p:cTn>
                        </p:par>
                        <p:par>
                          <p:cTn id="35" fill="hold">
                            <p:stCondLst>
                              <p:cond delay="2500"/>
                            </p:stCondLst>
                            <p:childTnLst>
                              <p:par>
                                <p:cTn id="36" presetID="53" presetClass="entr" presetSubtype="528" fill="hold" nodeType="afterEffect">
                                  <p:stCondLst>
                                    <p:cond delay="0"/>
                                  </p:stCondLst>
                                  <p:childTnLst>
                                    <p:set>
                                      <p:cBhvr>
                                        <p:cTn id="37" dur="1" fill="hold">
                                          <p:stCondLst>
                                            <p:cond delay="0"/>
                                          </p:stCondLst>
                                        </p:cTn>
                                        <p:tgtEl>
                                          <p:spTgt spid="84"/>
                                        </p:tgtEl>
                                        <p:attrNameLst>
                                          <p:attrName>style.visibility</p:attrName>
                                        </p:attrNameLst>
                                      </p:cBhvr>
                                      <p:to>
                                        <p:strVal val="visible"/>
                                      </p:to>
                                    </p:set>
                                    <p:anim calcmode="lin" valueType="num">
                                      <p:cBhvr>
                                        <p:cTn id="38" dur="500" fill="hold"/>
                                        <p:tgtEl>
                                          <p:spTgt spid="84"/>
                                        </p:tgtEl>
                                        <p:attrNameLst>
                                          <p:attrName>ppt_w</p:attrName>
                                        </p:attrNameLst>
                                      </p:cBhvr>
                                      <p:tavLst>
                                        <p:tav tm="0">
                                          <p:val>
                                            <p:fltVal val="0"/>
                                          </p:val>
                                        </p:tav>
                                        <p:tav tm="100000">
                                          <p:val>
                                            <p:strVal val="#ppt_w"/>
                                          </p:val>
                                        </p:tav>
                                      </p:tavLst>
                                    </p:anim>
                                    <p:anim calcmode="lin" valueType="num">
                                      <p:cBhvr>
                                        <p:cTn id="39" dur="500" fill="hold"/>
                                        <p:tgtEl>
                                          <p:spTgt spid="84"/>
                                        </p:tgtEl>
                                        <p:attrNameLst>
                                          <p:attrName>ppt_h</p:attrName>
                                        </p:attrNameLst>
                                      </p:cBhvr>
                                      <p:tavLst>
                                        <p:tav tm="0">
                                          <p:val>
                                            <p:fltVal val="0"/>
                                          </p:val>
                                        </p:tav>
                                        <p:tav tm="100000">
                                          <p:val>
                                            <p:strVal val="#ppt_h"/>
                                          </p:val>
                                        </p:tav>
                                      </p:tavLst>
                                    </p:anim>
                                    <p:animEffect transition="in" filter="fade">
                                      <p:cBhvr>
                                        <p:cTn id="40" dur="500"/>
                                        <p:tgtEl>
                                          <p:spTgt spid="84"/>
                                        </p:tgtEl>
                                      </p:cBhvr>
                                    </p:animEffect>
                                    <p:anim calcmode="lin" valueType="num">
                                      <p:cBhvr>
                                        <p:cTn id="41" dur="500" fill="hold"/>
                                        <p:tgtEl>
                                          <p:spTgt spid="84"/>
                                        </p:tgtEl>
                                        <p:attrNameLst>
                                          <p:attrName>ppt_x</p:attrName>
                                        </p:attrNameLst>
                                      </p:cBhvr>
                                      <p:tavLst>
                                        <p:tav tm="0">
                                          <p:val>
                                            <p:fltVal val="0.5"/>
                                          </p:val>
                                        </p:tav>
                                        <p:tav tm="100000">
                                          <p:val>
                                            <p:strVal val="#ppt_x"/>
                                          </p:val>
                                        </p:tav>
                                      </p:tavLst>
                                    </p:anim>
                                    <p:anim calcmode="lin" valueType="num">
                                      <p:cBhvr>
                                        <p:cTn id="42" dur="500" fill="hold"/>
                                        <p:tgtEl>
                                          <p:spTgt spid="84"/>
                                        </p:tgtEl>
                                        <p:attrNameLst>
                                          <p:attrName>ppt_y</p:attrName>
                                        </p:attrNameLst>
                                      </p:cBhvr>
                                      <p:tavLst>
                                        <p:tav tm="0">
                                          <p:val>
                                            <p:fltVal val="0.5"/>
                                          </p:val>
                                        </p:tav>
                                        <p:tav tm="100000">
                                          <p:val>
                                            <p:strVal val="#ppt_y"/>
                                          </p:val>
                                        </p:tav>
                                      </p:tavLst>
                                    </p:anim>
                                  </p:childTnLst>
                                </p:cTn>
                              </p:par>
                            </p:childTnLst>
                          </p:cTn>
                        </p:par>
                        <p:par>
                          <p:cTn id="43" fill="hold">
                            <p:stCondLst>
                              <p:cond delay="3000"/>
                            </p:stCondLst>
                            <p:childTnLst>
                              <p:par>
                                <p:cTn id="44" presetID="2" presetClass="entr" presetSubtype="2" fill="hold" grpId="0" nodeType="afterEffect">
                                  <p:stCondLst>
                                    <p:cond delay="0"/>
                                  </p:stCondLst>
                                  <p:childTnLst>
                                    <p:set>
                                      <p:cBhvr>
                                        <p:cTn id="45" dur="1" fill="hold">
                                          <p:stCondLst>
                                            <p:cond delay="0"/>
                                          </p:stCondLst>
                                        </p:cTn>
                                        <p:tgtEl>
                                          <p:spTgt spid="83"/>
                                        </p:tgtEl>
                                        <p:attrNameLst>
                                          <p:attrName>style.visibility</p:attrName>
                                        </p:attrNameLst>
                                      </p:cBhvr>
                                      <p:to>
                                        <p:strVal val="visible"/>
                                      </p:to>
                                    </p:set>
                                    <p:anim calcmode="lin" valueType="num">
                                      <p:cBhvr additive="base">
                                        <p:cTn id="46" dur="500" fill="hold"/>
                                        <p:tgtEl>
                                          <p:spTgt spid="83"/>
                                        </p:tgtEl>
                                        <p:attrNameLst>
                                          <p:attrName>ppt_x</p:attrName>
                                        </p:attrNameLst>
                                      </p:cBhvr>
                                      <p:tavLst>
                                        <p:tav tm="0">
                                          <p:val>
                                            <p:strVal val="1+#ppt_w/2"/>
                                          </p:val>
                                        </p:tav>
                                        <p:tav tm="100000">
                                          <p:val>
                                            <p:strVal val="#ppt_x"/>
                                          </p:val>
                                        </p:tav>
                                      </p:tavLst>
                                    </p:anim>
                                    <p:anim calcmode="lin" valueType="num">
                                      <p:cBhvr additive="base">
                                        <p:cTn id="47" dur="500" fill="hold"/>
                                        <p:tgtEl>
                                          <p:spTgt spid="83"/>
                                        </p:tgtEl>
                                        <p:attrNameLst>
                                          <p:attrName>ppt_y</p:attrName>
                                        </p:attrNameLst>
                                      </p:cBhvr>
                                      <p:tavLst>
                                        <p:tav tm="0">
                                          <p:val>
                                            <p:strVal val="#ppt_y"/>
                                          </p:val>
                                        </p:tav>
                                        <p:tav tm="100000">
                                          <p:val>
                                            <p:strVal val="#ppt_y"/>
                                          </p:val>
                                        </p:tav>
                                      </p:tavLst>
                                    </p:anim>
                                  </p:childTnLst>
                                </p:cTn>
                              </p:par>
                            </p:childTnLst>
                          </p:cTn>
                        </p:par>
                        <p:par>
                          <p:cTn id="48" fill="hold">
                            <p:stCondLst>
                              <p:cond delay="3500"/>
                            </p:stCondLst>
                            <p:childTnLst>
                              <p:par>
                                <p:cTn id="49" presetID="53" presetClass="entr" presetSubtype="528" fill="hold" nodeType="afterEffect">
                                  <p:stCondLst>
                                    <p:cond delay="0"/>
                                  </p:stCondLst>
                                  <p:childTnLst>
                                    <p:set>
                                      <p:cBhvr>
                                        <p:cTn id="50" dur="1" fill="hold">
                                          <p:stCondLst>
                                            <p:cond delay="0"/>
                                          </p:stCondLst>
                                        </p:cTn>
                                        <p:tgtEl>
                                          <p:spTgt spid="88"/>
                                        </p:tgtEl>
                                        <p:attrNameLst>
                                          <p:attrName>style.visibility</p:attrName>
                                        </p:attrNameLst>
                                      </p:cBhvr>
                                      <p:to>
                                        <p:strVal val="visible"/>
                                      </p:to>
                                    </p:set>
                                    <p:anim calcmode="lin" valueType="num">
                                      <p:cBhvr>
                                        <p:cTn id="51" dur="500" fill="hold"/>
                                        <p:tgtEl>
                                          <p:spTgt spid="88"/>
                                        </p:tgtEl>
                                        <p:attrNameLst>
                                          <p:attrName>ppt_w</p:attrName>
                                        </p:attrNameLst>
                                      </p:cBhvr>
                                      <p:tavLst>
                                        <p:tav tm="0">
                                          <p:val>
                                            <p:fltVal val="0"/>
                                          </p:val>
                                        </p:tav>
                                        <p:tav tm="100000">
                                          <p:val>
                                            <p:strVal val="#ppt_w"/>
                                          </p:val>
                                        </p:tav>
                                      </p:tavLst>
                                    </p:anim>
                                    <p:anim calcmode="lin" valueType="num">
                                      <p:cBhvr>
                                        <p:cTn id="52" dur="500" fill="hold"/>
                                        <p:tgtEl>
                                          <p:spTgt spid="88"/>
                                        </p:tgtEl>
                                        <p:attrNameLst>
                                          <p:attrName>ppt_h</p:attrName>
                                        </p:attrNameLst>
                                      </p:cBhvr>
                                      <p:tavLst>
                                        <p:tav tm="0">
                                          <p:val>
                                            <p:fltVal val="0"/>
                                          </p:val>
                                        </p:tav>
                                        <p:tav tm="100000">
                                          <p:val>
                                            <p:strVal val="#ppt_h"/>
                                          </p:val>
                                        </p:tav>
                                      </p:tavLst>
                                    </p:anim>
                                    <p:animEffect transition="in" filter="fade">
                                      <p:cBhvr>
                                        <p:cTn id="53" dur="500"/>
                                        <p:tgtEl>
                                          <p:spTgt spid="88"/>
                                        </p:tgtEl>
                                      </p:cBhvr>
                                    </p:animEffect>
                                    <p:anim calcmode="lin" valueType="num">
                                      <p:cBhvr>
                                        <p:cTn id="54" dur="500" fill="hold"/>
                                        <p:tgtEl>
                                          <p:spTgt spid="88"/>
                                        </p:tgtEl>
                                        <p:attrNameLst>
                                          <p:attrName>ppt_x</p:attrName>
                                        </p:attrNameLst>
                                      </p:cBhvr>
                                      <p:tavLst>
                                        <p:tav tm="0">
                                          <p:val>
                                            <p:fltVal val="0.5"/>
                                          </p:val>
                                        </p:tav>
                                        <p:tav tm="100000">
                                          <p:val>
                                            <p:strVal val="#ppt_x"/>
                                          </p:val>
                                        </p:tav>
                                      </p:tavLst>
                                    </p:anim>
                                    <p:anim calcmode="lin" valueType="num">
                                      <p:cBhvr>
                                        <p:cTn id="55" dur="500" fill="hold"/>
                                        <p:tgtEl>
                                          <p:spTgt spid="88"/>
                                        </p:tgtEl>
                                        <p:attrNameLst>
                                          <p:attrName>ppt_y</p:attrName>
                                        </p:attrNameLst>
                                      </p:cBhvr>
                                      <p:tavLst>
                                        <p:tav tm="0">
                                          <p:val>
                                            <p:fltVal val="0.5"/>
                                          </p:val>
                                        </p:tav>
                                        <p:tav tm="100000">
                                          <p:val>
                                            <p:strVal val="#ppt_y"/>
                                          </p:val>
                                        </p:tav>
                                      </p:tavLst>
                                    </p:anim>
                                  </p:childTnLst>
                                </p:cTn>
                              </p:par>
                            </p:childTnLst>
                          </p:cTn>
                        </p:par>
                        <p:par>
                          <p:cTn id="56" fill="hold">
                            <p:stCondLst>
                              <p:cond delay="4000"/>
                            </p:stCondLst>
                            <p:childTnLst>
                              <p:par>
                                <p:cTn id="57" presetID="2" presetClass="entr" presetSubtype="2" fill="hold" grpId="0" nodeType="afterEffect">
                                  <p:stCondLst>
                                    <p:cond delay="0"/>
                                  </p:stCondLst>
                                  <p:childTnLst>
                                    <p:set>
                                      <p:cBhvr>
                                        <p:cTn id="58" dur="1" fill="hold">
                                          <p:stCondLst>
                                            <p:cond delay="0"/>
                                          </p:stCondLst>
                                        </p:cTn>
                                        <p:tgtEl>
                                          <p:spTgt spid="87"/>
                                        </p:tgtEl>
                                        <p:attrNameLst>
                                          <p:attrName>style.visibility</p:attrName>
                                        </p:attrNameLst>
                                      </p:cBhvr>
                                      <p:to>
                                        <p:strVal val="visible"/>
                                      </p:to>
                                    </p:set>
                                    <p:anim calcmode="lin" valueType="num">
                                      <p:cBhvr additive="base">
                                        <p:cTn id="59" dur="500" fill="hold"/>
                                        <p:tgtEl>
                                          <p:spTgt spid="87"/>
                                        </p:tgtEl>
                                        <p:attrNameLst>
                                          <p:attrName>ppt_x</p:attrName>
                                        </p:attrNameLst>
                                      </p:cBhvr>
                                      <p:tavLst>
                                        <p:tav tm="0">
                                          <p:val>
                                            <p:strVal val="1+#ppt_w/2"/>
                                          </p:val>
                                        </p:tav>
                                        <p:tav tm="100000">
                                          <p:val>
                                            <p:strVal val="#ppt_x"/>
                                          </p:val>
                                        </p:tav>
                                      </p:tavLst>
                                    </p:anim>
                                    <p:anim calcmode="lin" valueType="num">
                                      <p:cBhvr additive="base">
                                        <p:cTn id="60" dur="500" fill="hold"/>
                                        <p:tgtEl>
                                          <p:spTgt spid="87"/>
                                        </p:tgtEl>
                                        <p:attrNameLst>
                                          <p:attrName>ppt_y</p:attrName>
                                        </p:attrNameLst>
                                      </p:cBhvr>
                                      <p:tavLst>
                                        <p:tav tm="0">
                                          <p:val>
                                            <p:strVal val="#ppt_y"/>
                                          </p:val>
                                        </p:tav>
                                        <p:tav tm="100000">
                                          <p:val>
                                            <p:strVal val="#ppt_y"/>
                                          </p:val>
                                        </p:tav>
                                      </p:tavLst>
                                    </p:anim>
                                  </p:childTnLst>
                                </p:cTn>
                              </p:par>
                            </p:childTnLst>
                          </p:cTn>
                        </p:par>
                        <p:par>
                          <p:cTn id="61" fill="hold">
                            <p:stCondLst>
                              <p:cond delay="4500"/>
                            </p:stCondLst>
                            <p:childTnLst>
                              <p:par>
                                <p:cTn id="62" presetID="53" presetClass="entr" presetSubtype="528" fill="hold" nodeType="afterEffect">
                                  <p:stCondLst>
                                    <p:cond delay="0"/>
                                  </p:stCondLst>
                                  <p:childTnLst>
                                    <p:set>
                                      <p:cBhvr>
                                        <p:cTn id="63" dur="1" fill="hold">
                                          <p:stCondLst>
                                            <p:cond delay="0"/>
                                          </p:stCondLst>
                                        </p:cTn>
                                        <p:tgtEl>
                                          <p:spTgt spid="20"/>
                                        </p:tgtEl>
                                        <p:attrNameLst>
                                          <p:attrName>style.visibility</p:attrName>
                                        </p:attrNameLst>
                                      </p:cBhvr>
                                      <p:to>
                                        <p:strVal val="visible"/>
                                      </p:to>
                                    </p:set>
                                    <p:anim calcmode="lin" valueType="num">
                                      <p:cBhvr>
                                        <p:cTn id="64" dur="500" fill="hold"/>
                                        <p:tgtEl>
                                          <p:spTgt spid="20"/>
                                        </p:tgtEl>
                                        <p:attrNameLst>
                                          <p:attrName>ppt_w</p:attrName>
                                        </p:attrNameLst>
                                      </p:cBhvr>
                                      <p:tavLst>
                                        <p:tav tm="0">
                                          <p:val>
                                            <p:fltVal val="0"/>
                                          </p:val>
                                        </p:tav>
                                        <p:tav tm="100000">
                                          <p:val>
                                            <p:strVal val="#ppt_w"/>
                                          </p:val>
                                        </p:tav>
                                      </p:tavLst>
                                    </p:anim>
                                    <p:anim calcmode="lin" valueType="num">
                                      <p:cBhvr>
                                        <p:cTn id="65" dur="500" fill="hold"/>
                                        <p:tgtEl>
                                          <p:spTgt spid="20"/>
                                        </p:tgtEl>
                                        <p:attrNameLst>
                                          <p:attrName>ppt_h</p:attrName>
                                        </p:attrNameLst>
                                      </p:cBhvr>
                                      <p:tavLst>
                                        <p:tav tm="0">
                                          <p:val>
                                            <p:fltVal val="0"/>
                                          </p:val>
                                        </p:tav>
                                        <p:tav tm="100000">
                                          <p:val>
                                            <p:strVal val="#ppt_h"/>
                                          </p:val>
                                        </p:tav>
                                      </p:tavLst>
                                    </p:anim>
                                    <p:animEffect transition="in" filter="fade">
                                      <p:cBhvr>
                                        <p:cTn id="66" dur="500"/>
                                        <p:tgtEl>
                                          <p:spTgt spid="20"/>
                                        </p:tgtEl>
                                      </p:cBhvr>
                                    </p:animEffect>
                                    <p:anim calcmode="lin" valueType="num">
                                      <p:cBhvr>
                                        <p:cTn id="67" dur="500" fill="hold"/>
                                        <p:tgtEl>
                                          <p:spTgt spid="20"/>
                                        </p:tgtEl>
                                        <p:attrNameLst>
                                          <p:attrName>ppt_x</p:attrName>
                                        </p:attrNameLst>
                                      </p:cBhvr>
                                      <p:tavLst>
                                        <p:tav tm="0">
                                          <p:val>
                                            <p:fltVal val="0.5"/>
                                          </p:val>
                                        </p:tav>
                                        <p:tav tm="100000">
                                          <p:val>
                                            <p:strVal val="#ppt_x"/>
                                          </p:val>
                                        </p:tav>
                                      </p:tavLst>
                                    </p:anim>
                                    <p:anim calcmode="lin" valueType="num">
                                      <p:cBhvr>
                                        <p:cTn id="68" dur="500" fill="hold"/>
                                        <p:tgtEl>
                                          <p:spTgt spid="20"/>
                                        </p:tgtEl>
                                        <p:attrNameLst>
                                          <p:attrName>ppt_y</p:attrName>
                                        </p:attrNameLst>
                                      </p:cBhvr>
                                      <p:tavLst>
                                        <p:tav tm="0">
                                          <p:val>
                                            <p:fltVal val="0.5"/>
                                          </p:val>
                                        </p:tav>
                                        <p:tav tm="100000">
                                          <p:val>
                                            <p:strVal val="#ppt_y"/>
                                          </p:val>
                                        </p:tav>
                                      </p:tavLst>
                                    </p:anim>
                                  </p:childTnLst>
                                </p:cTn>
                              </p:par>
                            </p:childTnLst>
                          </p:cTn>
                        </p:par>
                        <p:par>
                          <p:cTn id="69" fill="hold">
                            <p:stCondLst>
                              <p:cond delay="5000"/>
                            </p:stCondLst>
                            <p:childTnLst>
                              <p:par>
                                <p:cTn id="70" presetID="2" presetClass="entr" presetSubtype="2" fill="hold" grpId="0" nodeType="afterEffect">
                                  <p:stCondLst>
                                    <p:cond delay="0"/>
                                  </p:stCondLst>
                                  <p:childTnLst>
                                    <p:set>
                                      <p:cBhvr>
                                        <p:cTn id="71" dur="1" fill="hold">
                                          <p:stCondLst>
                                            <p:cond delay="0"/>
                                          </p:stCondLst>
                                        </p:cTn>
                                        <p:tgtEl>
                                          <p:spTgt spid="19"/>
                                        </p:tgtEl>
                                        <p:attrNameLst>
                                          <p:attrName>style.visibility</p:attrName>
                                        </p:attrNameLst>
                                      </p:cBhvr>
                                      <p:to>
                                        <p:strVal val="visible"/>
                                      </p:to>
                                    </p:set>
                                    <p:anim calcmode="lin" valueType="num">
                                      <p:cBhvr additive="base">
                                        <p:cTn id="72" dur="500" fill="hold"/>
                                        <p:tgtEl>
                                          <p:spTgt spid="19"/>
                                        </p:tgtEl>
                                        <p:attrNameLst>
                                          <p:attrName>ppt_x</p:attrName>
                                        </p:attrNameLst>
                                      </p:cBhvr>
                                      <p:tavLst>
                                        <p:tav tm="0">
                                          <p:val>
                                            <p:strVal val="1+#ppt_w/2"/>
                                          </p:val>
                                        </p:tav>
                                        <p:tav tm="100000">
                                          <p:val>
                                            <p:strVal val="#ppt_x"/>
                                          </p:val>
                                        </p:tav>
                                      </p:tavLst>
                                    </p:anim>
                                    <p:anim calcmode="lin" valueType="num">
                                      <p:cBhvr additive="base">
                                        <p:cTn id="73" dur="50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ldLvl="0" animBg="1"/>
      <p:bldP spid="3" grpId="0"/>
      <p:bldP spid="79" grpId="0" bldLvl="0" animBg="1"/>
      <p:bldP spid="83" grpId="0" bldLvl="0" animBg="1"/>
      <p:bldP spid="87" grpId="0" bldLvl="0" animBg="1"/>
      <p:bldP spid="19" grpId="0" bldLvl="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528320" y="907186"/>
            <a:ext cx="8087359" cy="3820213"/>
          </a:xfrm>
          <a:prstGeom prst="rect">
            <a:avLst/>
          </a:prstGeom>
          <a:noFill/>
        </p:spPr>
        <p:txBody>
          <a:bodyPr wrap="square" rtlCol="0">
            <a:spAutoFit/>
          </a:bodyPr>
          <a:lstStyle/>
          <a:p>
            <a:pPr marL="342900" marR="0" lvl="0" indent="-342900" algn="l" defTabSz="685800" rtl="0" eaLnBrk="1" fontAlgn="auto" latinLnBrk="0" hangingPunct="1">
              <a:lnSpc>
                <a:spcPct val="120000"/>
              </a:lnSpc>
              <a:spcBef>
                <a:spcPts val="0"/>
              </a:spcBef>
              <a:spcAft>
                <a:spcPts val="900"/>
              </a:spcAft>
              <a:buClrTx/>
              <a:buSzTx/>
              <a:buFont typeface="Arial" panose="020B0604020202020204" pitchFamily="34" charset="0"/>
              <a:buChar char="•"/>
              <a:tabLst/>
              <a:defRPr/>
            </a:pPr>
            <a:r>
              <a:rPr lang="zh-CN" altLang="en-US" sz="2000" b="1" dirty="0">
                <a:solidFill>
                  <a:srgbClr val="5B9BD5">
                    <a:lumMod val="50000"/>
                  </a:srgbClr>
                </a:solidFill>
                <a:latin typeface="微软雅黑" panose="020B0503020204020204" pitchFamily="34" charset="-122"/>
                <a:ea typeface="微软雅黑" panose="020B0503020204020204" pitchFamily="34" charset="-122"/>
                <a:cs typeface="Times New Roman" panose="02020603050405020304" pitchFamily="18" charset="0"/>
              </a:rPr>
              <a:t>根据</a:t>
            </a:r>
            <a:r>
              <a:rPr lang="en-US" altLang="zh-CN" sz="2000" b="1" dirty="0">
                <a:solidFill>
                  <a:srgbClr val="5B9BD5">
                    <a:lumMod val="50000"/>
                  </a:srgbClr>
                </a:solidFill>
                <a:latin typeface="微软雅黑" panose="020B0503020204020204" pitchFamily="34" charset="-122"/>
                <a:ea typeface="微软雅黑" panose="020B0503020204020204" pitchFamily="34" charset="-122"/>
                <a:cs typeface="Times New Roman" panose="02020603050405020304" pitchFamily="18" charset="0"/>
              </a:rPr>
              <a:t>AC</a:t>
            </a:r>
            <a:r>
              <a:rPr lang="zh-CN" altLang="en-US" sz="2000" b="1" dirty="0">
                <a:solidFill>
                  <a:srgbClr val="5B9BD5">
                    <a:lumMod val="50000"/>
                  </a:srgbClr>
                </a:solidFill>
                <a:latin typeface="微软雅黑" panose="020B0503020204020204" pitchFamily="34" charset="-122"/>
                <a:ea typeface="微软雅黑" panose="020B0503020204020204" pitchFamily="34" charset="-122"/>
                <a:cs typeface="Times New Roman" panose="02020603050405020304" pitchFamily="18" charset="0"/>
              </a:rPr>
              <a:t>扫描使用的网表，可以对电路进行零极点分析</a:t>
            </a:r>
            <a:endParaRPr lang="en-US" altLang="zh-CN" sz="2000" b="1" dirty="0">
              <a:solidFill>
                <a:srgbClr val="5B9BD5">
                  <a:lumMod val="50000"/>
                </a:srgbClr>
              </a:solidFill>
              <a:latin typeface="微软雅黑" panose="020B0503020204020204" pitchFamily="34" charset="-122"/>
              <a:ea typeface="微软雅黑" panose="020B0503020204020204" pitchFamily="34" charset="-122"/>
              <a:cs typeface="Times New Roman" panose="02020603050405020304" pitchFamily="18" charset="0"/>
            </a:endParaRPr>
          </a:p>
          <a:p>
            <a:pPr marL="342900" marR="0" lvl="0" indent="-342900" algn="l" defTabSz="685800" rtl="0" eaLnBrk="1" fontAlgn="auto" latinLnBrk="0" hangingPunct="1">
              <a:lnSpc>
                <a:spcPct val="120000"/>
              </a:lnSpc>
              <a:spcBef>
                <a:spcPts val="0"/>
              </a:spcBef>
              <a:spcAft>
                <a:spcPts val="900"/>
              </a:spcAft>
              <a:buClrTx/>
              <a:buSzTx/>
              <a:buFont typeface="Arial" panose="020B0604020202020204" pitchFamily="34" charset="0"/>
              <a:buChar char="•"/>
              <a:tabLst/>
              <a:defRPr/>
            </a:pPr>
            <a:r>
              <a:rPr lang="zh-CN" altLang="en-US" sz="2000" b="1" dirty="0">
                <a:solidFill>
                  <a:srgbClr val="5B9BD5">
                    <a:lumMod val="50000"/>
                  </a:srgbClr>
                </a:solidFill>
                <a:latin typeface="微软雅黑" panose="020B0503020204020204" pitchFamily="34" charset="-122"/>
                <a:ea typeface="微软雅黑" panose="020B0503020204020204" pitchFamily="34" charset="-122"/>
                <a:cs typeface="Times New Roman" panose="02020603050405020304" pitchFamily="18" charset="0"/>
              </a:rPr>
              <a:t>生成</a:t>
            </a:r>
            <a:r>
              <a:rPr lang="en-US" altLang="zh-CN" sz="2000" b="1" dirty="0">
                <a:solidFill>
                  <a:srgbClr val="5B9BD5">
                    <a:lumMod val="50000"/>
                  </a:srgbClr>
                </a:solidFill>
                <a:latin typeface="微软雅黑" panose="020B0503020204020204" pitchFamily="34" charset="-122"/>
                <a:ea typeface="微软雅黑" panose="020B0503020204020204" pitchFamily="34" charset="-122"/>
                <a:cs typeface="Times New Roman" panose="02020603050405020304" pitchFamily="18" charset="0"/>
              </a:rPr>
              <a:t>GC</a:t>
            </a:r>
            <a:r>
              <a:rPr lang="zh-CN" altLang="en-US" sz="2000" b="1" dirty="0">
                <a:solidFill>
                  <a:srgbClr val="5B9BD5">
                    <a:lumMod val="50000"/>
                  </a:srgbClr>
                </a:solidFill>
                <a:latin typeface="微软雅黑" panose="020B0503020204020204" pitchFamily="34" charset="-122"/>
                <a:ea typeface="微软雅黑" panose="020B0503020204020204" pitchFamily="34" charset="-122"/>
                <a:cs typeface="Times New Roman" panose="02020603050405020304" pitchFamily="18" charset="0"/>
              </a:rPr>
              <a:t>矩阵</a:t>
            </a:r>
            <a:endParaRPr lang="zh-CN" altLang="en-US" sz="1600" dirty="0">
              <a:solidFill>
                <a:schemeClr val="accent1">
                  <a:lumMod val="75000"/>
                </a:schemeClr>
              </a:solidFill>
              <a:latin typeface="Cambria" panose="02040503050406030204" pitchFamily="18" charset="0"/>
              <a:ea typeface="微软雅黑" panose="020B0503020204020204" pitchFamily="34" charset="-122"/>
              <a:cs typeface="Times New Roman" panose="02020603050405020304" pitchFamily="18" charset="0"/>
            </a:endParaRPr>
          </a:p>
          <a:p>
            <a:pPr marL="685800" lvl="1" indent="-342900">
              <a:lnSpc>
                <a:spcPct val="120000"/>
              </a:lnSpc>
              <a:spcAft>
                <a:spcPts val="900"/>
              </a:spcAft>
              <a:buFont typeface="Arial" panose="020B0604020202020204" pitchFamily="34" charset="0"/>
              <a:buChar char="•"/>
            </a:pPr>
            <a:r>
              <a:rPr lang="en-US" altLang="zh-CN" sz="1600" b="1" dirty="0">
                <a:solidFill>
                  <a:schemeClr val="accent1">
                    <a:lumMod val="75000"/>
                  </a:schemeClr>
                </a:solidFill>
                <a:latin typeface="微软雅黑" panose="020B0503020204020204" pitchFamily="34" charset="-122"/>
                <a:ea typeface="微软雅黑" panose="020B0503020204020204" pitchFamily="34" charset="-122"/>
                <a:cs typeface="Times New Roman" panose="02020603050405020304" pitchFamily="18" charset="0"/>
              </a:rPr>
              <a:t>GC</a:t>
            </a:r>
            <a:r>
              <a:rPr lang="zh-CN" altLang="en-US" sz="1600" dirty="0">
                <a:solidFill>
                  <a:schemeClr val="accent1">
                    <a:lumMod val="75000"/>
                  </a:schemeClr>
                </a:solidFill>
                <a:latin typeface="Cambria" panose="02040503050406030204" pitchFamily="18" charset="0"/>
                <a:ea typeface="微软雅黑" panose="020B0503020204020204" pitchFamily="34" charset="-122"/>
                <a:cs typeface="Times New Roman" panose="02020603050405020304" pitchFamily="18" charset="0"/>
              </a:rPr>
              <a:t>矩阵的生成过程与</a:t>
            </a:r>
            <a:r>
              <a:rPr lang="en-US" altLang="zh-CN" sz="1600" b="1" dirty="0" err="1">
                <a:solidFill>
                  <a:schemeClr val="accent1">
                    <a:lumMod val="75000"/>
                  </a:schemeClr>
                </a:solidFill>
                <a:latin typeface="微软雅黑" panose="020B0503020204020204" pitchFamily="34" charset="-122"/>
                <a:ea typeface="微软雅黑" panose="020B0503020204020204" pitchFamily="34" charset="-122"/>
                <a:cs typeface="Times New Roman" panose="02020603050405020304" pitchFamily="18" charset="0"/>
              </a:rPr>
              <a:t>AC_Sweep</a:t>
            </a:r>
            <a:r>
              <a:rPr lang="zh-CN" altLang="en-US" sz="1600" dirty="0">
                <a:solidFill>
                  <a:schemeClr val="accent1">
                    <a:lumMod val="75000"/>
                  </a:schemeClr>
                </a:solidFill>
                <a:latin typeface="Cambria" panose="02040503050406030204" pitchFamily="18" charset="0"/>
                <a:ea typeface="微软雅黑" panose="020B0503020204020204" pitchFamily="34" charset="-122"/>
                <a:cs typeface="Times New Roman" panose="02020603050405020304" pitchFamily="18" charset="0"/>
              </a:rPr>
              <a:t>中迭代的思路相接近。在向矩阵中贴入器件值的时候先不贴入</a:t>
            </a:r>
            <a:r>
              <a:rPr lang="en-US" altLang="zh-CN" sz="1600" b="1" dirty="0">
                <a:solidFill>
                  <a:schemeClr val="accent1">
                    <a:lumMod val="75000"/>
                  </a:schemeClr>
                </a:solidFill>
                <a:latin typeface="微软雅黑" panose="020B0503020204020204" pitchFamily="34" charset="-122"/>
                <a:ea typeface="微软雅黑" panose="020B0503020204020204" pitchFamily="34" charset="-122"/>
                <a:cs typeface="Times New Roman" panose="02020603050405020304" pitchFamily="18" charset="0"/>
              </a:rPr>
              <a:t>L</a:t>
            </a:r>
            <a:r>
              <a:rPr lang="zh-CN" altLang="en-US" sz="1600" dirty="0">
                <a:solidFill>
                  <a:schemeClr val="accent1">
                    <a:lumMod val="75000"/>
                  </a:schemeClr>
                </a:solidFill>
                <a:latin typeface="Cambria" panose="02040503050406030204" pitchFamily="18" charset="0"/>
                <a:ea typeface="微软雅黑" panose="020B0503020204020204" pitchFamily="34" charset="-122"/>
                <a:cs typeface="Times New Roman" panose="02020603050405020304" pitchFamily="18" charset="0"/>
              </a:rPr>
              <a:t>和</a:t>
            </a:r>
            <a:r>
              <a:rPr lang="en-US" altLang="zh-CN" sz="1600" b="1" dirty="0">
                <a:solidFill>
                  <a:schemeClr val="accent1">
                    <a:lumMod val="75000"/>
                  </a:schemeClr>
                </a:solidFill>
                <a:latin typeface="微软雅黑" panose="020B0503020204020204" pitchFamily="34" charset="-122"/>
                <a:ea typeface="微软雅黑" panose="020B0503020204020204" pitchFamily="34" charset="-122"/>
                <a:cs typeface="Times New Roman" panose="02020603050405020304" pitchFamily="18" charset="0"/>
              </a:rPr>
              <a:t>C</a:t>
            </a:r>
            <a:r>
              <a:rPr lang="zh-CN" altLang="en-US" sz="1600" dirty="0">
                <a:solidFill>
                  <a:schemeClr val="accent1">
                    <a:lumMod val="75000"/>
                  </a:schemeClr>
                </a:solidFill>
                <a:latin typeface="Cambria" panose="02040503050406030204" pitchFamily="18" charset="0"/>
                <a:ea typeface="微软雅黑" panose="020B0503020204020204" pitchFamily="34" charset="-122"/>
                <a:cs typeface="Times New Roman" panose="02020603050405020304" pitchFamily="18" charset="0"/>
              </a:rPr>
              <a:t>，从而得到</a:t>
            </a:r>
            <a:r>
              <a:rPr lang="en-US" altLang="zh-CN" sz="1600" b="1" dirty="0">
                <a:solidFill>
                  <a:schemeClr val="accent1">
                    <a:lumMod val="75000"/>
                  </a:schemeClr>
                </a:solidFill>
                <a:latin typeface="微软雅黑" panose="020B0503020204020204" pitchFamily="34" charset="-122"/>
                <a:ea typeface="微软雅黑" panose="020B0503020204020204" pitchFamily="34" charset="-122"/>
                <a:cs typeface="Times New Roman" panose="02020603050405020304" pitchFamily="18" charset="0"/>
              </a:rPr>
              <a:t>G</a:t>
            </a:r>
            <a:r>
              <a:rPr lang="zh-CN" altLang="en-US" sz="1600" dirty="0">
                <a:solidFill>
                  <a:schemeClr val="accent1">
                    <a:lumMod val="75000"/>
                  </a:schemeClr>
                </a:solidFill>
                <a:latin typeface="Cambria" panose="02040503050406030204" pitchFamily="18" charset="0"/>
                <a:ea typeface="微软雅黑" panose="020B0503020204020204" pitchFamily="34" charset="-122"/>
                <a:cs typeface="Times New Roman" panose="02020603050405020304" pitchFamily="18" charset="0"/>
              </a:rPr>
              <a:t>矩阵；然后再根据</a:t>
            </a:r>
            <a:r>
              <a:rPr lang="en-US" altLang="zh-CN" sz="1600" b="1" dirty="0">
                <a:solidFill>
                  <a:schemeClr val="accent1">
                    <a:lumMod val="75000"/>
                  </a:schemeClr>
                </a:solidFill>
                <a:latin typeface="微软雅黑" panose="020B0503020204020204" pitchFamily="34" charset="-122"/>
                <a:ea typeface="微软雅黑" panose="020B0503020204020204" pitchFamily="34" charset="-122"/>
                <a:cs typeface="Times New Roman" panose="02020603050405020304" pitchFamily="18" charset="0"/>
              </a:rPr>
              <a:t>LINFO</a:t>
            </a:r>
            <a:r>
              <a:rPr lang="zh-CN" altLang="en-US" sz="1600" dirty="0">
                <a:solidFill>
                  <a:schemeClr val="accent1">
                    <a:lumMod val="75000"/>
                  </a:schemeClr>
                </a:solidFill>
                <a:latin typeface="Cambria" panose="02040503050406030204" pitchFamily="18" charset="0"/>
                <a:ea typeface="微软雅黑" panose="020B0503020204020204" pitchFamily="34" charset="-122"/>
                <a:cs typeface="Times New Roman" panose="02020603050405020304" pitchFamily="18" charset="0"/>
              </a:rPr>
              <a:t>和</a:t>
            </a:r>
            <a:r>
              <a:rPr lang="en-US" altLang="zh-CN" sz="1600" b="1" dirty="0">
                <a:solidFill>
                  <a:schemeClr val="accent1">
                    <a:lumMod val="75000"/>
                  </a:schemeClr>
                </a:solidFill>
                <a:latin typeface="微软雅黑" panose="020B0503020204020204" pitchFamily="34" charset="-122"/>
                <a:ea typeface="微软雅黑" panose="020B0503020204020204" pitchFamily="34" charset="-122"/>
                <a:cs typeface="Times New Roman" panose="02020603050405020304" pitchFamily="18" charset="0"/>
              </a:rPr>
              <a:t>CINFO</a:t>
            </a:r>
            <a:r>
              <a:rPr lang="zh-CN" altLang="en-US" sz="1600" dirty="0">
                <a:solidFill>
                  <a:schemeClr val="accent1">
                    <a:lumMod val="75000"/>
                  </a:schemeClr>
                </a:solidFill>
                <a:latin typeface="Cambria" panose="02040503050406030204" pitchFamily="18" charset="0"/>
                <a:ea typeface="微软雅黑" panose="020B0503020204020204" pitchFamily="34" charset="-122"/>
                <a:cs typeface="Times New Roman" panose="02020603050405020304" pitchFamily="18" charset="0"/>
              </a:rPr>
              <a:t>的信息生成</a:t>
            </a:r>
            <a:r>
              <a:rPr lang="en-US" altLang="zh-CN" sz="1600" b="1" dirty="0">
                <a:solidFill>
                  <a:schemeClr val="accent1">
                    <a:lumMod val="75000"/>
                  </a:schemeClr>
                </a:solidFill>
                <a:latin typeface="微软雅黑" panose="020B0503020204020204" pitchFamily="34" charset="-122"/>
                <a:ea typeface="微软雅黑" panose="020B0503020204020204" pitchFamily="34" charset="-122"/>
                <a:cs typeface="Times New Roman" panose="02020603050405020304" pitchFamily="18" charset="0"/>
              </a:rPr>
              <a:t>C</a:t>
            </a:r>
            <a:r>
              <a:rPr lang="zh-CN" altLang="en-US" sz="1600" dirty="0">
                <a:solidFill>
                  <a:schemeClr val="accent1">
                    <a:lumMod val="75000"/>
                  </a:schemeClr>
                </a:solidFill>
                <a:latin typeface="Cambria" panose="02040503050406030204" pitchFamily="18" charset="0"/>
                <a:ea typeface="微软雅黑" panose="020B0503020204020204" pitchFamily="34" charset="-122"/>
                <a:cs typeface="Times New Roman" panose="02020603050405020304" pitchFamily="18" charset="0"/>
              </a:rPr>
              <a:t>矩阵。</a:t>
            </a:r>
          </a:p>
          <a:p>
            <a:pPr marL="342900" marR="0" lvl="0" indent="-342900" algn="l" defTabSz="685800" rtl="0" eaLnBrk="1" fontAlgn="auto" latinLnBrk="0" hangingPunct="1">
              <a:lnSpc>
                <a:spcPct val="120000"/>
              </a:lnSpc>
              <a:spcBef>
                <a:spcPts val="0"/>
              </a:spcBef>
              <a:spcAft>
                <a:spcPts val="900"/>
              </a:spcAft>
              <a:buClrTx/>
              <a:buSzTx/>
              <a:buFont typeface="Arial" panose="020B0604020202020204" pitchFamily="34" charset="0"/>
              <a:buChar char="•"/>
              <a:tabLst/>
              <a:defRPr/>
            </a:pPr>
            <a:r>
              <a:rPr kumimoji="0" lang="zh-CN" altLang="en-US" sz="2000" b="1" i="0" u="none" strike="noStrike" kern="1200" cap="none" spc="0" normalizeH="0" baseline="0" noProof="0" dirty="0">
                <a:ln>
                  <a:noFill/>
                </a:ln>
                <a:solidFill>
                  <a:srgbClr val="5B9BD5">
                    <a:lumMod val="50000"/>
                  </a:srgbClr>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部分分式结果匹配</a:t>
            </a:r>
            <a:endParaRPr lang="zh-CN" altLang="en-US" sz="1600" dirty="0">
              <a:solidFill>
                <a:schemeClr val="accent1">
                  <a:lumMod val="75000"/>
                </a:schemeClr>
              </a:solidFill>
              <a:latin typeface="Cambria" panose="02040503050406030204" pitchFamily="18" charset="0"/>
              <a:ea typeface="微软雅黑" panose="020B0503020204020204" pitchFamily="34" charset="-122"/>
              <a:cs typeface="Times New Roman" panose="02020603050405020304" pitchFamily="18" charset="0"/>
            </a:endParaRPr>
          </a:p>
          <a:p>
            <a:pPr marL="685800" lvl="1" indent="-342900">
              <a:lnSpc>
                <a:spcPct val="120000"/>
              </a:lnSpc>
              <a:spcAft>
                <a:spcPts val="900"/>
              </a:spcAft>
              <a:buFont typeface="Arial" panose="020B0604020202020204" pitchFamily="34" charset="0"/>
              <a:buChar char="•"/>
            </a:pPr>
            <a:r>
              <a:rPr lang="zh-CN" altLang="en-US" sz="1600" dirty="0">
                <a:solidFill>
                  <a:schemeClr val="accent1">
                    <a:lumMod val="75000"/>
                  </a:schemeClr>
                </a:solidFill>
                <a:latin typeface="Cambria" panose="02040503050406030204" pitchFamily="18" charset="0"/>
                <a:ea typeface="微软雅黑" panose="020B0503020204020204" pitchFamily="34" charset="-122"/>
                <a:cs typeface="Times New Roman" panose="02020603050405020304" pitchFamily="18" charset="0"/>
              </a:rPr>
              <a:t>采用课件方法计算零极点得到的分式结果中分母为</a:t>
            </a:r>
            <a:r>
              <a:rPr lang="en-US" altLang="zh-CN" sz="1600" b="1" dirty="0">
                <a:solidFill>
                  <a:schemeClr val="accent1">
                    <a:lumMod val="75000"/>
                  </a:schemeClr>
                </a:solidFill>
                <a:latin typeface="微软雅黑" panose="020B0503020204020204" pitchFamily="34" charset="-122"/>
                <a:ea typeface="微软雅黑" panose="020B0503020204020204" pitchFamily="34" charset="-122"/>
                <a:cs typeface="Times New Roman" panose="02020603050405020304" pitchFamily="18" charset="0"/>
              </a:rPr>
              <a:t>(1+s*λ)</a:t>
            </a:r>
            <a:r>
              <a:rPr lang="zh-CN" altLang="en-US" sz="1600" dirty="0">
                <a:solidFill>
                  <a:schemeClr val="accent1">
                    <a:lumMod val="75000"/>
                  </a:schemeClr>
                </a:solidFill>
                <a:latin typeface="Cambria" panose="02040503050406030204" pitchFamily="18" charset="0"/>
                <a:ea typeface="微软雅黑" panose="020B0503020204020204" pitchFamily="34" charset="-122"/>
                <a:cs typeface="Times New Roman" panose="02020603050405020304" pitchFamily="18" charset="0"/>
              </a:rPr>
              <a:t>而非</a:t>
            </a:r>
            <a:r>
              <a:rPr lang="en-US" altLang="zh-CN" sz="1600" b="1" dirty="0">
                <a:solidFill>
                  <a:schemeClr val="accent1">
                    <a:lumMod val="75000"/>
                  </a:schemeClr>
                </a:solidFill>
                <a:latin typeface="微软雅黑" panose="020B0503020204020204" pitchFamily="34" charset="-122"/>
                <a:ea typeface="微软雅黑" panose="020B0503020204020204" pitchFamily="34" charset="-122"/>
                <a:cs typeface="Times New Roman" panose="02020603050405020304" pitchFamily="18" charset="0"/>
              </a:rPr>
              <a:t>(s-p)</a:t>
            </a:r>
            <a:r>
              <a:rPr lang="zh-CN" altLang="en-US" sz="1600" dirty="0">
                <a:solidFill>
                  <a:schemeClr val="accent1">
                    <a:lumMod val="75000"/>
                  </a:schemeClr>
                </a:solidFill>
                <a:latin typeface="Cambria" panose="02040503050406030204" pitchFamily="18" charset="0"/>
                <a:ea typeface="微软雅黑" panose="020B0503020204020204" pitchFamily="34" charset="-122"/>
                <a:cs typeface="Times New Roman" panose="02020603050405020304" pitchFamily="18" charset="0"/>
              </a:rPr>
              <a:t>，与标准的分式形式是不同的，因此需要对</a:t>
            </a:r>
            <a:r>
              <a:rPr lang="en-US" altLang="zh-CN" sz="1600" b="1" dirty="0">
                <a:solidFill>
                  <a:schemeClr val="accent1">
                    <a:lumMod val="75000"/>
                  </a:schemeClr>
                </a:solidFill>
                <a:latin typeface="微软雅黑" panose="020B0503020204020204" pitchFamily="34" charset="-122"/>
                <a:ea typeface="微软雅黑" panose="020B0503020204020204" pitchFamily="34" charset="-122"/>
                <a:cs typeface="Times New Roman" panose="02020603050405020304" pitchFamily="18" charset="0"/>
              </a:rPr>
              <a:t>λ</a:t>
            </a:r>
            <a:r>
              <a:rPr lang="zh-CN" altLang="en-US" sz="1600" dirty="0">
                <a:solidFill>
                  <a:schemeClr val="accent1">
                    <a:lumMod val="75000"/>
                  </a:schemeClr>
                </a:solidFill>
                <a:latin typeface="Cambria" panose="02040503050406030204" pitchFamily="18" charset="0"/>
                <a:ea typeface="微软雅黑" panose="020B0503020204020204" pitchFamily="34" charset="-122"/>
                <a:cs typeface="Times New Roman" panose="02020603050405020304" pitchFamily="18" charset="0"/>
              </a:rPr>
              <a:t>的值进行讨论。</a:t>
            </a:r>
          </a:p>
          <a:p>
            <a:pPr marL="685800" lvl="1" indent="-342900">
              <a:lnSpc>
                <a:spcPct val="120000"/>
              </a:lnSpc>
              <a:spcAft>
                <a:spcPts val="900"/>
              </a:spcAft>
              <a:buFont typeface="Arial" panose="020B0604020202020204" pitchFamily="34" charset="0"/>
              <a:buChar char="•"/>
            </a:pPr>
            <a:r>
              <a:rPr lang="zh-CN" altLang="en-US" sz="1600" dirty="0">
                <a:solidFill>
                  <a:schemeClr val="accent1">
                    <a:lumMod val="75000"/>
                  </a:schemeClr>
                </a:solidFill>
                <a:latin typeface="Cambria" panose="02040503050406030204" pitchFamily="18" charset="0"/>
                <a:ea typeface="微软雅黑" panose="020B0503020204020204" pitchFamily="34" charset="-122"/>
                <a:cs typeface="Times New Roman" panose="02020603050405020304" pitchFamily="18" charset="0"/>
              </a:rPr>
              <a:t>当</a:t>
            </a:r>
            <a:r>
              <a:rPr lang="en-US" altLang="zh-CN" sz="1600" b="1" dirty="0">
                <a:solidFill>
                  <a:schemeClr val="accent1">
                    <a:lumMod val="75000"/>
                  </a:schemeClr>
                </a:solidFill>
                <a:latin typeface="微软雅黑" panose="020B0503020204020204" pitchFamily="34" charset="-122"/>
                <a:ea typeface="微软雅黑" panose="020B0503020204020204" pitchFamily="34" charset="-122"/>
                <a:cs typeface="Times New Roman" panose="02020603050405020304" pitchFamily="18" charset="0"/>
              </a:rPr>
              <a:t>λ</a:t>
            </a:r>
            <a:r>
              <a:rPr lang="zh-CN" altLang="en-US" sz="1600" dirty="0">
                <a:solidFill>
                  <a:schemeClr val="accent1">
                    <a:lumMod val="75000"/>
                  </a:schemeClr>
                </a:solidFill>
                <a:latin typeface="Cambria" panose="02040503050406030204" pitchFamily="18" charset="0"/>
                <a:ea typeface="微软雅黑" panose="020B0503020204020204" pitchFamily="34" charset="-122"/>
                <a:cs typeface="Times New Roman" panose="02020603050405020304" pitchFamily="18" charset="0"/>
              </a:rPr>
              <a:t>为</a:t>
            </a:r>
            <a:r>
              <a:rPr lang="en-US" altLang="zh-CN" sz="1600" b="1" dirty="0">
                <a:solidFill>
                  <a:schemeClr val="accent1">
                    <a:lumMod val="75000"/>
                  </a:schemeClr>
                </a:solidFill>
                <a:latin typeface="微软雅黑" panose="020B0503020204020204" pitchFamily="34" charset="-122"/>
                <a:ea typeface="微软雅黑" panose="020B0503020204020204" pitchFamily="34" charset="-122"/>
                <a:cs typeface="Times New Roman" panose="02020603050405020304" pitchFamily="18" charset="0"/>
              </a:rPr>
              <a:t>0</a:t>
            </a:r>
            <a:r>
              <a:rPr lang="zh-CN" altLang="en-US" sz="1600" dirty="0">
                <a:solidFill>
                  <a:schemeClr val="accent1">
                    <a:lumMod val="75000"/>
                  </a:schemeClr>
                </a:solidFill>
                <a:latin typeface="Cambria" panose="02040503050406030204" pitchFamily="18" charset="0"/>
                <a:ea typeface="微软雅黑" panose="020B0503020204020204" pitchFamily="34" charset="-122"/>
                <a:cs typeface="Times New Roman" panose="02020603050405020304" pitchFamily="18" charset="0"/>
              </a:rPr>
              <a:t>时，得到的分式将转变为一个</a:t>
            </a:r>
            <a:r>
              <a:rPr lang="en-US" altLang="zh-CN" sz="1600" b="1" dirty="0">
                <a:solidFill>
                  <a:schemeClr val="accent1">
                    <a:lumMod val="75000"/>
                  </a:schemeClr>
                </a:solidFill>
                <a:latin typeface="微软雅黑" panose="020B0503020204020204" pitchFamily="34" charset="-122"/>
                <a:ea typeface="微软雅黑" panose="020B0503020204020204" pitchFamily="34" charset="-122"/>
                <a:cs typeface="Times New Roman" panose="02020603050405020304" pitchFamily="18" charset="0"/>
              </a:rPr>
              <a:t>s</a:t>
            </a:r>
            <a:r>
              <a:rPr lang="zh-CN" altLang="en-US" sz="1600" dirty="0">
                <a:solidFill>
                  <a:schemeClr val="accent1">
                    <a:lumMod val="75000"/>
                  </a:schemeClr>
                </a:solidFill>
                <a:latin typeface="Cambria" panose="02040503050406030204" pitchFamily="18" charset="0"/>
                <a:ea typeface="微软雅黑" panose="020B0503020204020204" pitchFamily="34" charset="-122"/>
                <a:cs typeface="Times New Roman" panose="02020603050405020304" pitchFamily="18" charset="0"/>
              </a:rPr>
              <a:t>的零次项，需要进行逆向的部分分式转化；当</a:t>
            </a:r>
            <a:r>
              <a:rPr lang="en-US" altLang="zh-CN" sz="1600" b="1" dirty="0">
                <a:solidFill>
                  <a:schemeClr val="accent1">
                    <a:lumMod val="75000"/>
                  </a:schemeClr>
                </a:solidFill>
                <a:latin typeface="微软雅黑" panose="020B0503020204020204" pitchFamily="34" charset="-122"/>
                <a:ea typeface="微软雅黑" panose="020B0503020204020204" pitchFamily="34" charset="-122"/>
                <a:cs typeface="Times New Roman" panose="02020603050405020304" pitchFamily="18" charset="0"/>
              </a:rPr>
              <a:t>λ</a:t>
            </a:r>
            <a:r>
              <a:rPr lang="zh-CN" altLang="en-US" sz="1600" dirty="0">
                <a:solidFill>
                  <a:schemeClr val="accent1">
                    <a:lumMod val="75000"/>
                  </a:schemeClr>
                </a:solidFill>
                <a:latin typeface="Cambria" panose="02040503050406030204" pitchFamily="18" charset="0"/>
                <a:ea typeface="微软雅黑" panose="020B0503020204020204" pitchFamily="34" charset="-122"/>
                <a:cs typeface="Times New Roman" panose="02020603050405020304" pitchFamily="18" charset="0"/>
              </a:rPr>
              <a:t>非</a:t>
            </a:r>
            <a:r>
              <a:rPr lang="en-US" altLang="zh-CN" sz="1600" b="1" dirty="0">
                <a:solidFill>
                  <a:schemeClr val="accent1">
                    <a:lumMod val="75000"/>
                  </a:schemeClr>
                </a:solidFill>
                <a:latin typeface="微软雅黑" panose="020B0503020204020204" pitchFamily="34" charset="-122"/>
                <a:ea typeface="微软雅黑" panose="020B0503020204020204" pitchFamily="34" charset="-122"/>
                <a:cs typeface="Times New Roman" panose="02020603050405020304" pitchFamily="18" charset="0"/>
              </a:rPr>
              <a:t>0</a:t>
            </a:r>
            <a:r>
              <a:rPr lang="zh-CN" altLang="en-US" sz="1600" dirty="0">
                <a:solidFill>
                  <a:schemeClr val="accent1">
                    <a:lumMod val="75000"/>
                  </a:schemeClr>
                </a:solidFill>
                <a:latin typeface="Cambria" panose="02040503050406030204" pitchFamily="18" charset="0"/>
                <a:ea typeface="微软雅黑" panose="020B0503020204020204" pitchFamily="34" charset="-122"/>
                <a:cs typeface="Times New Roman" panose="02020603050405020304" pitchFamily="18" charset="0"/>
              </a:rPr>
              <a:t>时，分子分母同时除以</a:t>
            </a:r>
            <a:r>
              <a:rPr lang="en-US" altLang="zh-CN" sz="1600" b="1" dirty="0">
                <a:solidFill>
                  <a:schemeClr val="accent1">
                    <a:lumMod val="75000"/>
                  </a:schemeClr>
                </a:solidFill>
                <a:latin typeface="微软雅黑" panose="020B0503020204020204" pitchFamily="34" charset="-122"/>
                <a:ea typeface="微软雅黑" panose="020B0503020204020204" pitchFamily="34" charset="-122"/>
                <a:cs typeface="Times New Roman" panose="02020603050405020304" pitchFamily="18" charset="0"/>
              </a:rPr>
              <a:t>λ</a:t>
            </a:r>
            <a:r>
              <a:rPr lang="zh-CN" altLang="en-US" sz="1600" dirty="0">
                <a:solidFill>
                  <a:schemeClr val="accent1">
                    <a:lumMod val="75000"/>
                  </a:schemeClr>
                </a:solidFill>
                <a:latin typeface="Cambria" panose="02040503050406030204" pitchFamily="18" charset="0"/>
                <a:ea typeface="微软雅黑" panose="020B0503020204020204" pitchFamily="34" charset="-122"/>
                <a:cs typeface="Times New Roman" panose="02020603050405020304" pitchFamily="18" charset="0"/>
              </a:rPr>
              <a:t>得到标准形式。</a:t>
            </a:r>
          </a:p>
        </p:txBody>
      </p:sp>
      <p:sp>
        <p:nvSpPr>
          <p:cNvPr id="4" name="文本框 3">
            <a:extLst>
              <a:ext uri="{FF2B5EF4-FFF2-40B4-BE49-F238E27FC236}">
                <a16:creationId xmlns:a16="http://schemas.microsoft.com/office/drawing/2014/main" id="{2A960B8C-1B64-4804-8C51-0D64190C7674}"/>
              </a:ext>
            </a:extLst>
          </p:cNvPr>
          <p:cNvSpPr txBox="1"/>
          <p:nvPr/>
        </p:nvSpPr>
        <p:spPr>
          <a:xfrm>
            <a:off x="869103" y="383966"/>
            <a:ext cx="1980029" cy="523220"/>
          </a:xfrm>
          <a:prstGeom prst="rect">
            <a:avLst/>
          </a:prstGeom>
          <a:noFill/>
        </p:spPr>
        <p:txBody>
          <a:bodyPr wrap="none" rtlCol="0">
            <a:spAutoFit/>
          </a:bodyPr>
          <a:lstStyle/>
          <a:p>
            <a:r>
              <a:rPr lang="zh-CN" altLang="en-US" sz="2800" dirty="0">
                <a:solidFill>
                  <a:srgbClr val="4472C4">
                    <a:lumMod val="75000"/>
                  </a:srgbClr>
                </a:solidFill>
                <a:effectLst>
                  <a:outerShdw blurRad="38100" dist="38100" dir="2700000" algn="tl">
                    <a:srgbClr val="000000">
                      <a:alpha val="43137"/>
                    </a:srgbClr>
                  </a:outerShdw>
                </a:effectLst>
                <a:latin typeface="微软雅黑"/>
                <a:ea typeface="微软雅黑"/>
                <a:cs typeface="+mn-ea"/>
              </a:rPr>
              <a:t>零极点</a:t>
            </a:r>
            <a:r>
              <a:rPr kumimoji="0" lang="zh-CN" altLang="en-US" sz="2800" b="0" i="0" u="none" strike="noStrike" kern="1200" cap="none" spc="0" normalizeH="0" baseline="0" noProof="0" dirty="0">
                <a:ln>
                  <a:noFill/>
                </a:ln>
                <a:solidFill>
                  <a:srgbClr val="4472C4">
                    <a:lumMod val="75000"/>
                  </a:srgbClr>
                </a:solidFill>
                <a:effectLst>
                  <a:outerShdw blurRad="38100" dist="38100" dir="2700000" algn="tl">
                    <a:srgbClr val="000000">
                      <a:alpha val="43137"/>
                    </a:srgbClr>
                  </a:outerShdw>
                </a:effectLst>
                <a:uLnTx/>
                <a:uFillTx/>
                <a:latin typeface="微软雅黑"/>
                <a:ea typeface="微软雅黑"/>
                <a:cs typeface="+mn-ea"/>
              </a:rPr>
              <a:t>分析</a:t>
            </a:r>
            <a:endParaRPr lang="zh-CN" altLang="en-US" sz="3200" dirty="0">
              <a:solidFill>
                <a:schemeClr val="accent5">
                  <a:lumMod val="75000"/>
                </a:schemeClr>
              </a:solidFill>
              <a:effectLst>
                <a:outerShdw blurRad="38100" dist="38100" dir="2700000" algn="tl">
                  <a:srgbClr val="000000">
                    <a:alpha val="43137"/>
                  </a:srgbClr>
                </a:outerShdw>
              </a:effectLst>
              <a:cs typeface="+mn-ea"/>
            </a:endParaRPr>
          </a:p>
        </p:txBody>
      </p:sp>
    </p:spTree>
    <p:extLst>
      <p:ext uri="{BB962C8B-B14F-4D97-AF65-F5344CB8AC3E}">
        <p14:creationId xmlns:p14="http://schemas.microsoft.com/office/powerpoint/2010/main" val="2554583980"/>
      </p:ext>
    </p:extLst>
  </p:cSld>
  <p:clrMapOvr>
    <a:masterClrMapping/>
  </p:clrMapOvr>
  <mc:AlternateContent xmlns:mc="http://schemas.openxmlformats.org/markup-compatibility/2006" xmlns:p14="http://schemas.microsoft.com/office/powerpoint/2010/main">
    <mc:Choice Requires="p14">
      <p:transition spd="slow">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494454" y="1108332"/>
            <a:ext cx="8324426" cy="3810980"/>
          </a:xfrm>
          <a:prstGeom prst="rect">
            <a:avLst/>
          </a:prstGeom>
          <a:noFill/>
        </p:spPr>
        <p:txBody>
          <a:bodyPr wrap="square" rtlCol="0">
            <a:spAutoFit/>
          </a:bodyPr>
          <a:lstStyle/>
          <a:p>
            <a:pPr marL="342900" indent="-342900">
              <a:lnSpc>
                <a:spcPct val="150000"/>
              </a:lnSpc>
              <a:spcAft>
                <a:spcPts val="900"/>
              </a:spcAft>
              <a:buFont typeface="Arial" panose="020B0604020202020204" pitchFamily="34" charset="0"/>
              <a:buChar char="•"/>
              <a:defRPr/>
            </a:pPr>
            <a:r>
              <a:rPr lang="en-US" altLang="zh-CN" sz="2000" b="1" dirty="0">
                <a:solidFill>
                  <a:srgbClr val="5B9BD5">
                    <a:lumMod val="50000"/>
                  </a:srgbClr>
                </a:solidFill>
                <a:latin typeface="微软雅黑" panose="020B0503020204020204" pitchFamily="34" charset="-122"/>
                <a:ea typeface="微软雅黑" panose="020B0503020204020204" pitchFamily="34" charset="-122"/>
                <a:cs typeface="Times New Roman" panose="02020603050405020304" pitchFamily="18" charset="0"/>
              </a:rPr>
              <a:t>G</a:t>
            </a:r>
            <a:r>
              <a:rPr lang="zh-CN" altLang="en-US" sz="2000" b="1" dirty="0">
                <a:solidFill>
                  <a:srgbClr val="5B9BD5">
                    <a:lumMod val="50000"/>
                  </a:srgbClr>
                </a:solidFill>
                <a:latin typeface="微软雅黑" panose="020B0503020204020204" pitchFamily="34" charset="-122"/>
                <a:ea typeface="微软雅黑" panose="020B0503020204020204" pitchFamily="34" charset="-122"/>
                <a:cs typeface="Times New Roman" panose="02020603050405020304" pitchFamily="18" charset="0"/>
              </a:rPr>
              <a:t>矩阵不满秩情况的处理</a:t>
            </a:r>
            <a:endParaRPr lang="zh-CN" altLang="en-US" sz="1600" dirty="0">
              <a:solidFill>
                <a:schemeClr val="accent1">
                  <a:lumMod val="75000"/>
                </a:schemeClr>
              </a:solidFill>
              <a:latin typeface="Cambria" panose="02040503050406030204" pitchFamily="18" charset="0"/>
              <a:ea typeface="微软雅黑" panose="020B0503020204020204" pitchFamily="34" charset="-122"/>
              <a:cs typeface="Times New Roman" panose="02020603050405020304" pitchFamily="18" charset="0"/>
            </a:endParaRPr>
          </a:p>
          <a:p>
            <a:pPr marL="685800" lvl="1" indent="-342900">
              <a:lnSpc>
                <a:spcPct val="150000"/>
              </a:lnSpc>
              <a:spcAft>
                <a:spcPts val="900"/>
              </a:spcAft>
              <a:buFont typeface="Arial" panose="020B0604020202020204" pitchFamily="34" charset="0"/>
              <a:buChar char="•"/>
            </a:pPr>
            <a:r>
              <a:rPr lang="zh-CN" altLang="en-US" sz="1600" dirty="0">
                <a:solidFill>
                  <a:schemeClr val="accent1">
                    <a:lumMod val="75000"/>
                  </a:schemeClr>
                </a:solidFill>
                <a:latin typeface="Cambria" panose="02040503050406030204" pitchFamily="18" charset="0"/>
                <a:ea typeface="微软雅黑" panose="020B0503020204020204" pitchFamily="34" charset="-122"/>
                <a:cs typeface="Times New Roman" panose="02020603050405020304" pitchFamily="18" charset="0"/>
              </a:rPr>
              <a:t>计算零极点的过程遇到一个问题，当电路中存在结点连接的元件均为</a:t>
            </a:r>
            <a:r>
              <a:rPr lang="en-US" altLang="zh-CN" sz="1600" b="1" dirty="0">
                <a:solidFill>
                  <a:schemeClr val="accent1">
                    <a:lumMod val="75000"/>
                  </a:schemeClr>
                </a:solidFill>
                <a:latin typeface="微软雅黑" panose="020B0503020204020204" pitchFamily="34" charset="-122"/>
                <a:ea typeface="微软雅黑" panose="020B0503020204020204" pitchFamily="34" charset="-122"/>
                <a:cs typeface="Times New Roman" panose="02020603050405020304" pitchFamily="18" charset="0"/>
              </a:rPr>
              <a:t>LC</a:t>
            </a:r>
            <a:r>
              <a:rPr lang="zh-CN" altLang="en-US" sz="1600" dirty="0">
                <a:solidFill>
                  <a:schemeClr val="accent1">
                    <a:lumMod val="75000"/>
                  </a:schemeClr>
                </a:solidFill>
                <a:latin typeface="Cambria" panose="02040503050406030204" pitchFamily="18" charset="0"/>
                <a:ea typeface="微软雅黑" panose="020B0503020204020204" pitchFamily="34" charset="-122"/>
                <a:cs typeface="Times New Roman" panose="02020603050405020304" pitchFamily="18" charset="0"/>
              </a:rPr>
              <a:t>元件时，则</a:t>
            </a:r>
            <a:r>
              <a:rPr lang="en-US" altLang="zh-CN" sz="1600" b="1" dirty="0">
                <a:solidFill>
                  <a:schemeClr val="accent1">
                    <a:lumMod val="75000"/>
                  </a:schemeClr>
                </a:solidFill>
                <a:latin typeface="微软雅黑" panose="020B0503020204020204" pitchFamily="34" charset="-122"/>
                <a:ea typeface="微软雅黑" panose="020B0503020204020204" pitchFamily="34" charset="-122"/>
                <a:cs typeface="Times New Roman" panose="02020603050405020304" pitchFamily="18" charset="0"/>
              </a:rPr>
              <a:t>G</a:t>
            </a:r>
            <a:r>
              <a:rPr lang="zh-CN" altLang="en-US" sz="1600" dirty="0">
                <a:solidFill>
                  <a:schemeClr val="accent1">
                    <a:lumMod val="75000"/>
                  </a:schemeClr>
                </a:solidFill>
                <a:latin typeface="Cambria" panose="02040503050406030204" pitchFamily="18" charset="0"/>
                <a:ea typeface="微软雅黑" panose="020B0503020204020204" pitchFamily="34" charset="-122"/>
                <a:cs typeface="Times New Roman" panose="02020603050405020304" pitchFamily="18" charset="0"/>
              </a:rPr>
              <a:t>矩阵将不满秩。由此</a:t>
            </a:r>
            <a:r>
              <a:rPr lang="en-US" altLang="zh-CN" sz="1600" b="1" dirty="0">
                <a:solidFill>
                  <a:schemeClr val="accent1">
                    <a:lumMod val="75000"/>
                  </a:schemeClr>
                </a:solidFill>
                <a:latin typeface="微软雅黑" panose="020B0503020204020204" pitchFamily="34" charset="-122"/>
                <a:ea typeface="微软雅黑" panose="020B0503020204020204" pitchFamily="34" charset="-122"/>
                <a:cs typeface="Times New Roman" panose="02020603050405020304" pitchFamily="18" charset="0"/>
              </a:rPr>
              <a:t>G</a:t>
            </a:r>
            <a:r>
              <a:rPr lang="zh-CN" altLang="en-US" sz="1600" dirty="0">
                <a:solidFill>
                  <a:schemeClr val="accent1">
                    <a:lumMod val="75000"/>
                  </a:schemeClr>
                </a:solidFill>
                <a:latin typeface="Cambria" panose="02040503050406030204" pitchFamily="18" charset="0"/>
                <a:ea typeface="微软雅黑" panose="020B0503020204020204" pitchFamily="34" charset="-122"/>
                <a:cs typeface="Times New Roman" panose="02020603050405020304" pitchFamily="18" charset="0"/>
              </a:rPr>
              <a:t>矩阵在后续计算中将不可逆，则该方法失效。</a:t>
            </a:r>
            <a:endParaRPr lang="en-US" altLang="zh-CN" sz="1600" dirty="0">
              <a:solidFill>
                <a:schemeClr val="accent1">
                  <a:lumMod val="75000"/>
                </a:schemeClr>
              </a:solidFill>
              <a:latin typeface="Cambria" panose="02040503050406030204" pitchFamily="18" charset="0"/>
              <a:ea typeface="微软雅黑" panose="020B0503020204020204" pitchFamily="34" charset="-122"/>
              <a:cs typeface="Times New Roman" panose="02020603050405020304" pitchFamily="18" charset="0"/>
            </a:endParaRPr>
          </a:p>
          <a:p>
            <a:pPr marL="685800" lvl="1" indent="-342900">
              <a:lnSpc>
                <a:spcPct val="150000"/>
              </a:lnSpc>
              <a:spcAft>
                <a:spcPts val="900"/>
              </a:spcAft>
              <a:buFont typeface="Arial" panose="020B0604020202020204" pitchFamily="34" charset="0"/>
              <a:buChar char="•"/>
            </a:pPr>
            <a:r>
              <a:rPr lang="zh-CN" altLang="en-US" sz="1600" dirty="0">
                <a:solidFill>
                  <a:schemeClr val="accent1">
                    <a:lumMod val="75000"/>
                  </a:schemeClr>
                </a:solidFill>
                <a:latin typeface="Cambria" panose="02040503050406030204" pitchFamily="18" charset="0"/>
                <a:ea typeface="微软雅黑" panose="020B0503020204020204" pitchFamily="34" charset="-122"/>
                <a:cs typeface="Times New Roman" panose="02020603050405020304" pitchFamily="18" charset="0"/>
              </a:rPr>
              <a:t>将</a:t>
            </a:r>
            <a:r>
              <a:rPr lang="en-US" altLang="zh-CN" sz="1600" b="1" dirty="0">
                <a:solidFill>
                  <a:schemeClr val="accent1">
                    <a:lumMod val="75000"/>
                  </a:schemeClr>
                </a:solidFill>
                <a:latin typeface="微软雅黑" panose="020B0503020204020204" pitchFamily="34" charset="-122"/>
                <a:ea typeface="微软雅黑" panose="020B0503020204020204" pitchFamily="34" charset="-122"/>
                <a:cs typeface="Times New Roman" panose="02020603050405020304" pitchFamily="18" charset="0"/>
              </a:rPr>
              <a:t>s</a:t>
            </a:r>
            <a:r>
              <a:rPr lang="zh-CN" altLang="en-US" sz="1600" dirty="0">
                <a:solidFill>
                  <a:schemeClr val="accent1">
                    <a:lumMod val="75000"/>
                  </a:schemeClr>
                </a:solidFill>
                <a:latin typeface="Cambria" panose="02040503050406030204" pitchFamily="18" charset="0"/>
                <a:ea typeface="微软雅黑" panose="020B0503020204020204" pitchFamily="34" charset="-122"/>
                <a:cs typeface="Times New Roman" panose="02020603050405020304" pitchFamily="18" charset="0"/>
              </a:rPr>
              <a:t>频移一个单位</a:t>
            </a:r>
            <a:r>
              <a:rPr lang="en-US" altLang="zh-CN" sz="1600" b="1" dirty="0">
                <a:solidFill>
                  <a:schemeClr val="accent1">
                    <a:lumMod val="75000"/>
                  </a:schemeClr>
                </a:solidFill>
                <a:latin typeface="微软雅黑" panose="020B0503020204020204" pitchFamily="34" charset="-122"/>
                <a:ea typeface="微软雅黑" panose="020B0503020204020204" pitchFamily="34" charset="-122"/>
                <a:cs typeface="Times New Roman" panose="02020603050405020304" pitchFamily="18" charset="0"/>
              </a:rPr>
              <a:t>s0</a:t>
            </a:r>
            <a:r>
              <a:rPr lang="zh-CN" altLang="en-US" sz="1600" dirty="0">
                <a:solidFill>
                  <a:schemeClr val="accent1">
                    <a:lumMod val="75000"/>
                  </a:schemeClr>
                </a:solidFill>
                <a:latin typeface="Cambria" panose="02040503050406030204" pitchFamily="18" charset="0"/>
                <a:ea typeface="微软雅黑" panose="020B0503020204020204" pitchFamily="34" charset="-122"/>
                <a:cs typeface="Times New Roman" panose="02020603050405020304" pitchFamily="18" charset="0"/>
              </a:rPr>
              <a:t>，在</a:t>
            </a:r>
            <a:r>
              <a:rPr lang="en-US" altLang="zh-CN" sz="1600" b="1" dirty="0">
                <a:solidFill>
                  <a:schemeClr val="accent1">
                    <a:lumMod val="75000"/>
                  </a:schemeClr>
                </a:solidFill>
                <a:latin typeface="微软雅黑" panose="020B0503020204020204" pitchFamily="34" charset="-122"/>
                <a:ea typeface="微软雅黑" panose="020B0503020204020204" pitchFamily="34" charset="-122"/>
                <a:cs typeface="Times New Roman" panose="02020603050405020304" pitchFamily="18" charset="0"/>
              </a:rPr>
              <a:t>G</a:t>
            </a:r>
            <a:r>
              <a:rPr lang="zh-CN" altLang="en-US" sz="1600" dirty="0">
                <a:solidFill>
                  <a:schemeClr val="accent1">
                    <a:lumMod val="75000"/>
                  </a:schemeClr>
                </a:solidFill>
                <a:latin typeface="Cambria" panose="02040503050406030204" pitchFamily="18" charset="0"/>
                <a:ea typeface="微软雅黑" panose="020B0503020204020204" pitchFamily="34" charset="-122"/>
                <a:cs typeface="Times New Roman" panose="02020603050405020304" pitchFamily="18" charset="0"/>
              </a:rPr>
              <a:t>矩阵的每个元素都加上</a:t>
            </a:r>
            <a:r>
              <a:rPr lang="en-US" altLang="zh-CN" sz="1600" b="1" dirty="0">
                <a:solidFill>
                  <a:schemeClr val="accent1">
                    <a:lumMod val="75000"/>
                  </a:schemeClr>
                </a:solidFill>
                <a:latin typeface="微软雅黑" panose="020B0503020204020204" pitchFamily="34" charset="-122"/>
                <a:ea typeface="微软雅黑" panose="020B0503020204020204" pitchFamily="34" charset="-122"/>
                <a:cs typeface="Times New Roman" panose="02020603050405020304" pitchFamily="18" charset="0"/>
              </a:rPr>
              <a:t>s0*C</a:t>
            </a:r>
            <a:r>
              <a:rPr lang="zh-CN" altLang="en-US" sz="1600" dirty="0">
                <a:solidFill>
                  <a:schemeClr val="accent1">
                    <a:lumMod val="75000"/>
                  </a:schemeClr>
                </a:solidFill>
                <a:latin typeface="Cambria" panose="02040503050406030204" pitchFamily="18" charset="0"/>
                <a:ea typeface="微软雅黑" panose="020B0503020204020204" pitchFamily="34" charset="-122"/>
                <a:cs typeface="Times New Roman" panose="02020603050405020304" pitchFamily="18" charset="0"/>
              </a:rPr>
              <a:t>，将其补到满秩后再求解。在求出的零极点基础上再补回这个偏置</a:t>
            </a:r>
            <a:r>
              <a:rPr lang="en-US" altLang="zh-CN" sz="1600" b="1" dirty="0">
                <a:solidFill>
                  <a:schemeClr val="accent1">
                    <a:lumMod val="75000"/>
                  </a:schemeClr>
                </a:solidFill>
                <a:latin typeface="微软雅黑" panose="020B0503020204020204" pitchFamily="34" charset="-122"/>
                <a:ea typeface="微软雅黑" panose="020B0503020204020204" pitchFamily="34" charset="-122"/>
                <a:cs typeface="Times New Roman" panose="02020603050405020304" pitchFamily="18" charset="0"/>
              </a:rPr>
              <a:t>s0</a:t>
            </a:r>
            <a:r>
              <a:rPr lang="zh-CN" altLang="en-US" sz="1600" dirty="0">
                <a:solidFill>
                  <a:schemeClr val="accent1">
                    <a:lumMod val="75000"/>
                  </a:schemeClr>
                </a:solidFill>
                <a:latin typeface="Cambria" panose="02040503050406030204" pitchFamily="18" charset="0"/>
                <a:ea typeface="微软雅黑" panose="020B0503020204020204" pitchFamily="34" charset="-122"/>
                <a:cs typeface="Times New Roman" panose="02020603050405020304" pitchFamily="18" charset="0"/>
              </a:rPr>
              <a:t>，即可得到正确结果。</a:t>
            </a:r>
          </a:p>
          <a:p>
            <a:pPr marL="685800" lvl="1" indent="-342900">
              <a:lnSpc>
                <a:spcPct val="150000"/>
              </a:lnSpc>
              <a:spcAft>
                <a:spcPts val="900"/>
              </a:spcAft>
              <a:buFont typeface="Arial" panose="020B0604020202020204" pitchFamily="34" charset="0"/>
              <a:buChar char="•"/>
            </a:pPr>
            <a:r>
              <a:rPr lang="zh-CN" altLang="en-US" sz="1600" dirty="0">
                <a:solidFill>
                  <a:schemeClr val="accent1">
                    <a:lumMod val="75000"/>
                  </a:schemeClr>
                </a:solidFill>
                <a:latin typeface="Cambria" panose="02040503050406030204" pitchFamily="18" charset="0"/>
                <a:ea typeface="微软雅黑" panose="020B0503020204020204" pitchFamily="34" charset="-122"/>
                <a:cs typeface="Times New Roman" panose="02020603050405020304" pitchFamily="18" charset="0"/>
              </a:rPr>
              <a:t>但该方法并不能完全解决问题，因为电容和电阻的取值跨度往往很大，向</a:t>
            </a:r>
            <a:r>
              <a:rPr lang="en-US" altLang="zh-CN" sz="1600" b="1" dirty="0">
                <a:solidFill>
                  <a:schemeClr val="accent1">
                    <a:lumMod val="75000"/>
                  </a:schemeClr>
                </a:solidFill>
                <a:latin typeface="微软雅黑" panose="020B0503020204020204" pitchFamily="34" charset="-122"/>
                <a:ea typeface="微软雅黑" panose="020B0503020204020204" pitchFamily="34" charset="-122"/>
                <a:cs typeface="Times New Roman" panose="02020603050405020304" pitchFamily="18" charset="0"/>
              </a:rPr>
              <a:t>G</a:t>
            </a:r>
            <a:r>
              <a:rPr lang="zh-CN" altLang="en-US" sz="1600" dirty="0">
                <a:solidFill>
                  <a:schemeClr val="accent1">
                    <a:lumMod val="75000"/>
                  </a:schemeClr>
                </a:solidFill>
                <a:latin typeface="Cambria" panose="02040503050406030204" pitchFamily="18" charset="0"/>
                <a:ea typeface="微软雅黑" panose="020B0503020204020204" pitchFamily="34" charset="-122"/>
                <a:cs typeface="Times New Roman" panose="02020603050405020304" pitchFamily="18" charset="0"/>
              </a:rPr>
              <a:t>矩阵的每个元素加上一个取值偏差极大的电容导纳值后，</a:t>
            </a:r>
            <a:r>
              <a:rPr lang="en-US" altLang="zh-CN" sz="1600" b="1" dirty="0">
                <a:solidFill>
                  <a:schemeClr val="accent1">
                    <a:lumMod val="75000"/>
                  </a:schemeClr>
                </a:solidFill>
                <a:latin typeface="微软雅黑" panose="020B0503020204020204" pitchFamily="34" charset="-122"/>
                <a:ea typeface="微软雅黑" panose="020B0503020204020204" pitchFamily="34" charset="-122"/>
                <a:cs typeface="Times New Roman" panose="02020603050405020304" pitchFamily="18" charset="0"/>
              </a:rPr>
              <a:t>G</a:t>
            </a:r>
            <a:r>
              <a:rPr lang="zh-CN" altLang="en-US" sz="1600" dirty="0">
                <a:solidFill>
                  <a:schemeClr val="accent1">
                    <a:lumMod val="75000"/>
                  </a:schemeClr>
                </a:solidFill>
                <a:latin typeface="Cambria" panose="02040503050406030204" pitchFamily="18" charset="0"/>
                <a:ea typeface="微软雅黑" panose="020B0503020204020204" pitchFamily="34" charset="-122"/>
                <a:cs typeface="Times New Roman" panose="02020603050405020304" pitchFamily="18" charset="0"/>
              </a:rPr>
              <a:t>矩阵虽然满秩，但还是接近奇异，无法实现比较高的计算精度，因此在实际测试中发现，</a:t>
            </a:r>
            <a:r>
              <a:rPr lang="en-US" altLang="zh-CN" sz="1600" b="1" dirty="0">
                <a:solidFill>
                  <a:schemeClr val="accent1">
                    <a:lumMod val="75000"/>
                  </a:schemeClr>
                </a:solidFill>
                <a:latin typeface="微软雅黑" panose="020B0503020204020204" pitchFamily="34" charset="-122"/>
                <a:ea typeface="微软雅黑" panose="020B0503020204020204" pitchFamily="34" charset="-122"/>
                <a:cs typeface="Times New Roman" panose="02020603050405020304" pitchFamily="18" charset="0"/>
              </a:rPr>
              <a:t>s</a:t>
            </a:r>
            <a:r>
              <a:rPr lang="zh-CN" altLang="en-US" sz="1600" dirty="0">
                <a:solidFill>
                  <a:schemeClr val="accent1">
                    <a:lumMod val="75000"/>
                  </a:schemeClr>
                </a:solidFill>
                <a:latin typeface="Cambria" panose="02040503050406030204" pitchFamily="18" charset="0"/>
                <a:ea typeface="微软雅黑" panose="020B0503020204020204" pitchFamily="34" charset="-122"/>
                <a:cs typeface="Times New Roman" panose="02020603050405020304" pitchFamily="18" charset="0"/>
              </a:rPr>
              <a:t>频移的方法会引入一些额外的零极点，同时对于存在虚部情况的零极点计算偏差较大。</a:t>
            </a:r>
            <a:endParaRPr lang="en-US" altLang="zh-CN" sz="1600" dirty="0">
              <a:solidFill>
                <a:schemeClr val="accent1">
                  <a:lumMod val="75000"/>
                </a:schemeClr>
              </a:solidFill>
              <a:effectLst/>
              <a:latin typeface="Cambria" panose="02040503050406030204" pitchFamily="18" charset="0"/>
              <a:ea typeface="微软雅黑" panose="020B0503020204020204" pitchFamily="34" charset="-122"/>
              <a:cs typeface="Times New Roman" panose="02020603050405020304" pitchFamily="18" charset="0"/>
            </a:endParaRPr>
          </a:p>
        </p:txBody>
      </p:sp>
      <p:sp>
        <p:nvSpPr>
          <p:cNvPr id="4" name="文本框 3">
            <a:extLst>
              <a:ext uri="{FF2B5EF4-FFF2-40B4-BE49-F238E27FC236}">
                <a16:creationId xmlns:a16="http://schemas.microsoft.com/office/drawing/2014/main" id="{2A960B8C-1B64-4804-8C51-0D64190C7674}"/>
              </a:ext>
            </a:extLst>
          </p:cNvPr>
          <p:cNvSpPr txBox="1"/>
          <p:nvPr/>
        </p:nvSpPr>
        <p:spPr>
          <a:xfrm>
            <a:off x="869103" y="383966"/>
            <a:ext cx="2685351" cy="523220"/>
          </a:xfrm>
          <a:prstGeom prst="rect">
            <a:avLst/>
          </a:prstGeom>
          <a:noFill/>
        </p:spPr>
        <p:txBody>
          <a:bodyPr wrap="none" rtlCol="0">
            <a:spAutoFit/>
          </a:bodyPr>
          <a:lstStyle/>
          <a:p>
            <a:r>
              <a:rPr lang="zh-CN" altLang="en-US" sz="2800" dirty="0">
                <a:solidFill>
                  <a:srgbClr val="4472C4">
                    <a:lumMod val="75000"/>
                  </a:srgbClr>
                </a:solidFill>
                <a:effectLst>
                  <a:outerShdw blurRad="38100" dist="38100" dir="2700000" algn="tl">
                    <a:srgbClr val="000000">
                      <a:alpha val="43137"/>
                    </a:srgbClr>
                  </a:outerShdw>
                </a:effectLst>
                <a:latin typeface="微软雅黑"/>
                <a:ea typeface="微软雅黑"/>
                <a:cs typeface="+mn-ea"/>
              </a:rPr>
              <a:t>零极点</a:t>
            </a:r>
            <a:r>
              <a:rPr kumimoji="0" lang="zh-CN" altLang="en-US" sz="2800" b="0" i="0" u="none" strike="noStrike" kern="1200" cap="none" spc="0" normalizeH="0" baseline="0" noProof="0" dirty="0">
                <a:ln>
                  <a:noFill/>
                </a:ln>
                <a:solidFill>
                  <a:srgbClr val="4472C4">
                    <a:lumMod val="75000"/>
                  </a:srgbClr>
                </a:solidFill>
                <a:effectLst>
                  <a:outerShdw blurRad="38100" dist="38100" dir="2700000" algn="tl">
                    <a:srgbClr val="000000">
                      <a:alpha val="43137"/>
                    </a:srgbClr>
                  </a:outerShdw>
                </a:effectLst>
                <a:uLnTx/>
                <a:uFillTx/>
                <a:latin typeface="微软雅黑"/>
                <a:ea typeface="微软雅黑"/>
                <a:cs typeface="+mn-ea"/>
              </a:rPr>
              <a:t>分析 </a:t>
            </a:r>
            <a:r>
              <a:rPr kumimoji="0" lang="en-US" altLang="zh-CN" sz="2800" b="0" i="0" u="none" strike="noStrike" kern="1200" cap="none" spc="0" normalizeH="0" baseline="0" noProof="0" dirty="0">
                <a:ln>
                  <a:noFill/>
                </a:ln>
                <a:solidFill>
                  <a:srgbClr val="4472C4">
                    <a:lumMod val="75000"/>
                  </a:srgbClr>
                </a:solidFill>
                <a:effectLst>
                  <a:outerShdw blurRad="38100" dist="38100" dir="2700000" algn="tl">
                    <a:srgbClr val="000000">
                      <a:alpha val="43137"/>
                    </a:srgbClr>
                  </a:outerShdw>
                </a:effectLst>
                <a:uLnTx/>
                <a:uFillTx/>
                <a:latin typeface="微软雅黑"/>
                <a:ea typeface="微软雅黑"/>
                <a:cs typeface="+mn-ea"/>
              </a:rPr>
              <a:t>(</a:t>
            </a:r>
            <a:r>
              <a:rPr kumimoji="0" lang="zh-CN" altLang="en-US" sz="2800" b="0" i="0" u="none" strike="noStrike" kern="1200" cap="none" spc="0" normalizeH="0" baseline="0" noProof="0" dirty="0">
                <a:ln>
                  <a:noFill/>
                </a:ln>
                <a:solidFill>
                  <a:srgbClr val="4472C4">
                    <a:lumMod val="75000"/>
                  </a:srgbClr>
                </a:solidFill>
                <a:effectLst>
                  <a:outerShdw blurRad="38100" dist="38100" dir="2700000" algn="tl">
                    <a:srgbClr val="000000">
                      <a:alpha val="43137"/>
                    </a:srgbClr>
                  </a:outerShdw>
                </a:effectLst>
                <a:uLnTx/>
                <a:uFillTx/>
                <a:latin typeface="微软雅黑"/>
                <a:ea typeface="微软雅黑"/>
                <a:cs typeface="+mn-ea"/>
              </a:rPr>
              <a:t>续</a:t>
            </a:r>
            <a:r>
              <a:rPr kumimoji="0" lang="en-US" altLang="zh-CN" sz="2800" b="0" i="0" u="none" strike="noStrike" kern="1200" cap="none" spc="0" normalizeH="0" baseline="0" noProof="0" dirty="0">
                <a:ln>
                  <a:noFill/>
                </a:ln>
                <a:solidFill>
                  <a:srgbClr val="4472C4">
                    <a:lumMod val="75000"/>
                  </a:srgbClr>
                </a:solidFill>
                <a:effectLst>
                  <a:outerShdw blurRad="38100" dist="38100" dir="2700000" algn="tl">
                    <a:srgbClr val="000000">
                      <a:alpha val="43137"/>
                    </a:srgbClr>
                  </a:outerShdw>
                </a:effectLst>
                <a:uLnTx/>
                <a:uFillTx/>
                <a:latin typeface="微软雅黑"/>
                <a:ea typeface="微软雅黑"/>
                <a:cs typeface="+mn-ea"/>
              </a:rPr>
              <a:t>)</a:t>
            </a:r>
            <a:endParaRPr lang="zh-CN" altLang="en-US" sz="3200" dirty="0">
              <a:solidFill>
                <a:schemeClr val="accent5">
                  <a:lumMod val="75000"/>
                </a:schemeClr>
              </a:solidFill>
              <a:effectLst>
                <a:outerShdw blurRad="38100" dist="38100" dir="2700000" algn="tl">
                  <a:srgbClr val="000000">
                    <a:alpha val="43137"/>
                  </a:srgbClr>
                </a:outerShdw>
              </a:effectLst>
              <a:cs typeface="+mn-ea"/>
            </a:endParaRPr>
          </a:p>
        </p:txBody>
      </p:sp>
    </p:spTree>
    <p:extLst>
      <p:ext uri="{BB962C8B-B14F-4D97-AF65-F5344CB8AC3E}">
        <p14:creationId xmlns:p14="http://schemas.microsoft.com/office/powerpoint/2010/main" val="1002157032"/>
      </p:ext>
    </p:extLst>
  </p:cSld>
  <p:clrMapOvr>
    <a:masterClrMapping/>
  </p:clrMapOvr>
  <mc:AlternateContent xmlns:mc="http://schemas.openxmlformats.org/markup-compatibility/2006" xmlns:p14="http://schemas.microsoft.com/office/powerpoint/2010/main">
    <mc:Choice Requires="p14">
      <p:transition spd="slow">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00" name="椭圆 99"/>
          <p:cNvSpPr/>
          <p:nvPr/>
        </p:nvSpPr>
        <p:spPr>
          <a:xfrm>
            <a:off x="3819635" y="1089058"/>
            <a:ext cx="1500028" cy="1500028"/>
          </a:xfrm>
          <a:prstGeom prst="ellipse">
            <a:avLst/>
          </a:prstGeom>
          <a:solidFill>
            <a:srgbClr val="1B43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文本框 11"/>
          <p:cNvSpPr txBox="1"/>
          <p:nvPr/>
        </p:nvSpPr>
        <p:spPr>
          <a:xfrm>
            <a:off x="2483768" y="2709756"/>
            <a:ext cx="4171762" cy="591185"/>
          </a:xfrm>
          <a:prstGeom prst="rect">
            <a:avLst/>
          </a:prstGeom>
          <a:noFill/>
        </p:spPr>
        <p:txBody>
          <a:bodyPr wrap="square" lIns="68580" tIns="34290" rIns="68580" bIns="34290" rtlCol="0">
            <a:spAutoFit/>
          </a:bodyPr>
          <a:lstStyle/>
          <a:p>
            <a:pPr algn="ctr"/>
            <a:r>
              <a:rPr lang="zh-CN" altLang="en-US" sz="3400" dirty="0">
                <a:solidFill>
                  <a:srgbClr val="1B4367"/>
                </a:solidFill>
                <a:effectLst>
                  <a:outerShdw blurRad="38100" dist="38100" dir="2700000" algn="tl">
                    <a:srgbClr val="000000">
                      <a:alpha val="43137"/>
                    </a:srgbClr>
                  </a:outerShdw>
                </a:effectLst>
                <a:cs typeface="+mn-ea"/>
                <a:sym typeface="+mn-lt"/>
              </a:rPr>
              <a:t>项目测试</a:t>
            </a:r>
          </a:p>
        </p:txBody>
      </p:sp>
      <p:sp>
        <p:nvSpPr>
          <p:cNvPr id="103" name="文本框 11"/>
          <p:cNvSpPr txBox="1"/>
          <p:nvPr/>
        </p:nvSpPr>
        <p:spPr>
          <a:xfrm>
            <a:off x="3705856" y="1751572"/>
            <a:ext cx="1732894" cy="837565"/>
          </a:xfrm>
          <a:prstGeom prst="rect">
            <a:avLst/>
          </a:prstGeom>
          <a:noFill/>
        </p:spPr>
        <p:txBody>
          <a:bodyPr wrap="square" lIns="68580" tIns="34290" rIns="68580" bIns="34290" rtlCol="0">
            <a:spAutoFit/>
          </a:bodyPr>
          <a:lstStyle/>
          <a:p>
            <a:pPr algn="ctr">
              <a:lnSpc>
                <a:spcPts val="3000"/>
              </a:lnSpc>
            </a:pPr>
            <a:r>
              <a:rPr lang="en-US" altLang="zh-CN" sz="5400" dirty="0">
                <a:solidFill>
                  <a:schemeClr val="bg1"/>
                </a:solidFill>
                <a:cs typeface="+mn-ea"/>
                <a:sym typeface="+mn-lt"/>
              </a:rPr>
              <a:t>04</a:t>
            </a:r>
            <a:endParaRPr lang="zh-CN" altLang="en-US" sz="5400" dirty="0">
              <a:solidFill>
                <a:schemeClr val="bg1"/>
              </a:solidFill>
              <a:cs typeface="+mn-ea"/>
              <a:sym typeface="+mn-lt"/>
            </a:endParaRPr>
          </a:p>
          <a:p>
            <a:pPr algn="ctr">
              <a:lnSpc>
                <a:spcPts val="3000"/>
              </a:lnSpc>
            </a:pPr>
            <a:r>
              <a:rPr lang="en-US" altLang="zh-CN" sz="2400" dirty="0">
                <a:solidFill>
                  <a:schemeClr val="bg1"/>
                </a:solidFill>
                <a:cs typeface="+mn-ea"/>
                <a:sym typeface="+mn-lt"/>
              </a:rPr>
              <a:t> </a:t>
            </a:r>
          </a:p>
        </p:txBody>
      </p:sp>
    </p:spTree>
  </p:cSld>
  <p:clrMapOvr>
    <a:masterClrMapping/>
  </p:clrMapOvr>
  <mc:AlternateContent xmlns:mc="http://schemas.openxmlformats.org/markup-compatibility/2006" xmlns:p14="http://schemas.microsoft.com/office/powerpoint/2010/main">
    <mc:Choice Requires="p14">
      <p:transition spd="slow">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100"/>
                                        </p:tgtEl>
                                        <p:attrNameLst>
                                          <p:attrName>style.visibility</p:attrName>
                                        </p:attrNameLst>
                                      </p:cBhvr>
                                      <p:to>
                                        <p:strVal val="visible"/>
                                      </p:to>
                                    </p:set>
                                    <p:animEffect transition="in" filter="wheel(1)">
                                      <p:cBhvr>
                                        <p:cTn id="7" dur="600"/>
                                        <p:tgtEl>
                                          <p:spTgt spid="100"/>
                                        </p:tgtEl>
                                      </p:cBhvr>
                                    </p:animEffect>
                                  </p:childTnLst>
                                </p:cTn>
                              </p:par>
                            </p:childTnLst>
                          </p:cTn>
                        </p:par>
                        <p:par>
                          <p:cTn id="8" fill="hold">
                            <p:stCondLst>
                              <p:cond delay="1000"/>
                            </p:stCondLst>
                            <p:childTnLst>
                              <p:par>
                                <p:cTn id="9" presetID="53" presetClass="entr" presetSubtype="16" fill="hold" grpId="0" nodeType="afterEffect">
                                  <p:stCondLst>
                                    <p:cond delay="0"/>
                                  </p:stCondLst>
                                  <p:childTnLst>
                                    <p:set>
                                      <p:cBhvr>
                                        <p:cTn id="10" dur="1" fill="hold">
                                          <p:stCondLst>
                                            <p:cond delay="0"/>
                                          </p:stCondLst>
                                        </p:cTn>
                                        <p:tgtEl>
                                          <p:spTgt spid="103"/>
                                        </p:tgtEl>
                                        <p:attrNameLst>
                                          <p:attrName>style.visibility</p:attrName>
                                        </p:attrNameLst>
                                      </p:cBhvr>
                                      <p:to>
                                        <p:strVal val="visible"/>
                                      </p:to>
                                    </p:set>
                                    <p:anim calcmode="lin" valueType="num">
                                      <p:cBhvr>
                                        <p:cTn id="11" dur="500" fill="hold"/>
                                        <p:tgtEl>
                                          <p:spTgt spid="103"/>
                                        </p:tgtEl>
                                        <p:attrNameLst>
                                          <p:attrName>ppt_w</p:attrName>
                                        </p:attrNameLst>
                                      </p:cBhvr>
                                      <p:tavLst>
                                        <p:tav tm="0">
                                          <p:val>
                                            <p:fltVal val="0"/>
                                          </p:val>
                                        </p:tav>
                                        <p:tav tm="100000">
                                          <p:val>
                                            <p:strVal val="#ppt_w"/>
                                          </p:val>
                                        </p:tav>
                                      </p:tavLst>
                                    </p:anim>
                                    <p:anim calcmode="lin" valueType="num">
                                      <p:cBhvr>
                                        <p:cTn id="12" dur="500" fill="hold"/>
                                        <p:tgtEl>
                                          <p:spTgt spid="103"/>
                                        </p:tgtEl>
                                        <p:attrNameLst>
                                          <p:attrName>ppt_h</p:attrName>
                                        </p:attrNameLst>
                                      </p:cBhvr>
                                      <p:tavLst>
                                        <p:tav tm="0">
                                          <p:val>
                                            <p:fltVal val="0"/>
                                          </p:val>
                                        </p:tav>
                                        <p:tav tm="100000">
                                          <p:val>
                                            <p:strVal val="#ppt_h"/>
                                          </p:val>
                                        </p:tav>
                                      </p:tavLst>
                                    </p:anim>
                                    <p:animEffect transition="in" filter="fade">
                                      <p:cBhvr>
                                        <p:cTn id="13" dur="500"/>
                                        <p:tgtEl>
                                          <p:spTgt spid="103"/>
                                        </p:tgtEl>
                                      </p:cBhvr>
                                    </p:animEffect>
                                  </p:childTnLst>
                                </p:cTn>
                              </p:par>
                            </p:childTnLst>
                          </p:cTn>
                        </p:par>
                        <p:par>
                          <p:cTn id="14" fill="hold">
                            <p:stCondLst>
                              <p:cond delay="1500"/>
                            </p:stCondLst>
                            <p:childTnLst>
                              <p:par>
                                <p:cTn id="15" presetID="41" presetClass="entr" presetSubtype="0" fill="hold" grpId="0" nodeType="afterEffect">
                                  <p:stCondLst>
                                    <p:cond delay="0"/>
                                  </p:stCondLst>
                                  <p:iterate type="lt">
                                    <p:tmPct val="10000"/>
                                  </p:iterate>
                                  <p:childTnLst>
                                    <p:set>
                                      <p:cBhvr>
                                        <p:cTn id="16" dur="1" fill="hold">
                                          <p:stCondLst>
                                            <p:cond delay="0"/>
                                          </p:stCondLst>
                                        </p:cTn>
                                        <p:tgtEl>
                                          <p:spTgt spid="101"/>
                                        </p:tgtEl>
                                        <p:attrNameLst>
                                          <p:attrName>style.visibility</p:attrName>
                                        </p:attrNameLst>
                                      </p:cBhvr>
                                      <p:to>
                                        <p:strVal val="visible"/>
                                      </p:to>
                                    </p:set>
                                    <p:anim calcmode="lin" valueType="num">
                                      <p:cBhvr>
                                        <p:cTn id="17" dur="500" fill="hold"/>
                                        <p:tgtEl>
                                          <p:spTgt spid="101"/>
                                        </p:tgtEl>
                                        <p:attrNameLst>
                                          <p:attrName>ppt_x</p:attrName>
                                        </p:attrNameLst>
                                      </p:cBhvr>
                                      <p:tavLst>
                                        <p:tav tm="0">
                                          <p:val>
                                            <p:strVal val="#ppt_x"/>
                                          </p:val>
                                        </p:tav>
                                        <p:tav tm="50000">
                                          <p:val>
                                            <p:strVal val="#ppt_x+.1"/>
                                          </p:val>
                                        </p:tav>
                                        <p:tav tm="100000">
                                          <p:val>
                                            <p:strVal val="#ppt_x"/>
                                          </p:val>
                                        </p:tav>
                                      </p:tavLst>
                                    </p:anim>
                                    <p:anim calcmode="lin" valueType="num">
                                      <p:cBhvr>
                                        <p:cTn id="18" dur="500" fill="hold"/>
                                        <p:tgtEl>
                                          <p:spTgt spid="101"/>
                                        </p:tgtEl>
                                        <p:attrNameLst>
                                          <p:attrName>ppt_y</p:attrName>
                                        </p:attrNameLst>
                                      </p:cBhvr>
                                      <p:tavLst>
                                        <p:tav tm="0">
                                          <p:val>
                                            <p:strVal val="#ppt_y"/>
                                          </p:val>
                                        </p:tav>
                                        <p:tav tm="100000">
                                          <p:val>
                                            <p:strVal val="#ppt_y"/>
                                          </p:val>
                                        </p:tav>
                                      </p:tavLst>
                                    </p:anim>
                                    <p:anim calcmode="lin" valueType="num">
                                      <p:cBhvr>
                                        <p:cTn id="19" dur="500" fill="hold"/>
                                        <p:tgtEl>
                                          <p:spTgt spid="101"/>
                                        </p:tgtEl>
                                        <p:attrNameLst>
                                          <p:attrName>ppt_h</p:attrName>
                                        </p:attrNameLst>
                                      </p:cBhvr>
                                      <p:tavLst>
                                        <p:tav tm="0">
                                          <p:val>
                                            <p:strVal val="#ppt_h/10"/>
                                          </p:val>
                                        </p:tav>
                                        <p:tav tm="50000">
                                          <p:val>
                                            <p:strVal val="#ppt_h+.01"/>
                                          </p:val>
                                        </p:tav>
                                        <p:tav tm="100000">
                                          <p:val>
                                            <p:strVal val="#ppt_h"/>
                                          </p:val>
                                        </p:tav>
                                      </p:tavLst>
                                    </p:anim>
                                    <p:anim calcmode="lin" valueType="num">
                                      <p:cBhvr>
                                        <p:cTn id="20" dur="500" fill="hold"/>
                                        <p:tgtEl>
                                          <p:spTgt spid="101"/>
                                        </p:tgtEl>
                                        <p:attrNameLst>
                                          <p:attrName>ppt_w</p:attrName>
                                        </p:attrNameLst>
                                      </p:cBhvr>
                                      <p:tavLst>
                                        <p:tav tm="0">
                                          <p:val>
                                            <p:strVal val="#ppt_w/10"/>
                                          </p:val>
                                        </p:tav>
                                        <p:tav tm="50000">
                                          <p:val>
                                            <p:strVal val="#ppt_w+.01"/>
                                          </p:val>
                                        </p:tav>
                                        <p:tav tm="100000">
                                          <p:val>
                                            <p:strVal val="#ppt_w"/>
                                          </p:val>
                                        </p:tav>
                                      </p:tavLst>
                                    </p:anim>
                                    <p:animEffect transition="in" filter="fade">
                                      <p:cBhvr>
                                        <p:cTn id="21" dur="500" tmFilter="0,0; .5, 1; 1, 1"/>
                                        <p:tgtEl>
                                          <p:spTgt spid="1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 grpId="0" bldLvl="0" animBg="1"/>
      <p:bldP spid="101" grpId="0"/>
      <p:bldP spid="10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1011343" y="1633889"/>
            <a:ext cx="4075430" cy="2492990"/>
          </a:xfrm>
          <a:prstGeom prst="rect">
            <a:avLst/>
          </a:prstGeom>
          <a:noFill/>
        </p:spPr>
        <p:txBody>
          <a:bodyPr wrap="square" rtlCol="0">
            <a:spAutoFit/>
          </a:bodyPr>
          <a:lstStyle/>
          <a:p>
            <a:pPr marL="342900" indent="-342900">
              <a:spcBef>
                <a:spcPts val="900"/>
              </a:spcBef>
              <a:spcAft>
                <a:spcPts val="900"/>
              </a:spcAft>
              <a:buFont typeface="Arial" panose="020B0604020202020204" pitchFamily="34" charset="0"/>
              <a:buChar char="•"/>
            </a:pPr>
            <a:r>
              <a:rPr lang="zh-CN" altLang="en-US" sz="2000" b="1" dirty="0">
                <a:solidFill>
                  <a:schemeClr val="accent1">
                    <a:lumMod val="50000"/>
                  </a:schemeClr>
                </a:solidFill>
                <a:cs typeface="Times New Roman" panose="02020603050405020304" pitchFamily="18" charset="0"/>
              </a:rPr>
              <a:t>测试用例 </a:t>
            </a:r>
            <a:r>
              <a:rPr lang="en-US" altLang="zh-CN" sz="2000" b="1" dirty="0">
                <a:solidFill>
                  <a:schemeClr val="accent1">
                    <a:lumMod val="50000"/>
                  </a:schemeClr>
                </a:solidFill>
                <a:cs typeface="Times New Roman" panose="02020603050405020304" pitchFamily="18" charset="0"/>
              </a:rPr>
              <a:t>1</a:t>
            </a:r>
          </a:p>
          <a:p>
            <a:pPr marL="342900" indent="-342900">
              <a:spcBef>
                <a:spcPts val="900"/>
              </a:spcBef>
              <a:spcAft>
                <a:spcPts val="900"/>
              </a:spcAft>
              <a:buFont typeface="Arial" panose="020B0604020202020204" pitchFamily="34" charset="0"/>
              <a:buChar char="•"/>
            </a:pPr>
            <a:r>
              <a:rPr lang="zh-CN" altLang="en-US" sz="2000" b="1" dirty="0">
                <a:solidFill>
                  <a:schemeClr val="accent1">
                    <a:lumMod val="50000"/>
                  </a:schemeClr>
                </a:solidFill>
                <a:cs typeface="Times New Roman" panose="02020603050405020304" pitchFamily="18" charset="0"/>
              </a:rPr>
              <a:t>测试用例</a:t>
            </a:r>
            <a:r>
              <a:rPr lang="en-US" altLang="zh-CN" sz="2000" b="1" dirty="0">
                <a:solidFill>
                  <a:schemeClr val="accent1">
                    <a:lumMod val="50000"/>
                  </a:schemeClr>
                </a:solidFill>
                <a:cs typeface="Times New Roman" panose="02020603050405020304" pitchFamily="18" charset="0"/>
              </a:rPr>
              <a:t> 2</a:t>
            </a:r>
          </a:p>
          <a:p>
            <a:pPr marL="342900" indent="-342900">
              <a:spcBef>
                <a:spcPts val="900"/>
              </a:spcBef>
              <a:spcAft>
                <a:spcPts val="900"/>
              </a:spcAft>
              <a:buFont typeface="Arial" panose="020B0604020202020204" pitchFamily="34" charset="0"/>
              <a:buChar char="•"/>
            </a:pPr>
            <a:r>
              <a:rPr lang="zh-CN" altLang="en-US" sz="2000" b="1" dirty="0">
                <a:solidFill>
                  <a:schemeClr val="accent1">
                    <a:lumMod val="50000"/>
                  </a:schemeClr>
                </a:solidFill>
                <a:cs typeface="Times New Roman" panose="02020603050405020304" pitchFamily="18" charset="0"/>
              </a:rPr>
              <a:t>测试用例 </a:t>
            </a:r>
            <a:r>
              <a:rPr lang="en-US" altLang="zh-CN" sz="2000" b="1" dirty="0">
                <a:solidFill>
                  <a:schemeClr val="accent1">
                    <a:lumMod val="50000"/>
                  </a:schemeClr>
                </a:solidFill>
                <a:cs typeface="Times New Roman" panose="02020603050405020304" pitchFamily="18" charset="0"/>
              </a:rPr>
              <a:t>3</a:t>
            </a:r>
          </a:p>
          <a:p>
            <a:pPr marL="342900" indent="-342900">
              <a:spcBef>
                <a:spcPts val="900"/>
              </a:spcBef>
              <a:spcAft>
                <a:spcPts val="900"/>
              </a:spcAft>
              <a:buFont typeface="Arial" panose="020B0604020202020204" pitchFamily="34" charset="0"/>
              <a:buChar char="•"/>
            </a:pPr>
            <a:r>
              <a:rPr lang="zh-CN" altLang="en-US" sz="2000" b="1" dirty="0">
                <a:solidFill>
                  <a:schemeClr val="accent1">
                    <a:lumMod val="50000"/>
                  </a:schemeClr>
                </a:solidFill>
                <a:cs typeface="Times New Roman" panose="02020603050405020304" pitchFamily="18" charset="0"/>
              </a:rPr>
              <a:t>仿真总结</a:t>
            </a:r>
            <a:endParaRPr lang="en-US" altLang="zh-CN" sz="2000" b="1" dirty="0">
              <a:solidFill>
                <a:schemeClr val="accent1">
                  <a:lumMod val="50000"/>
                </a:schemeClr>
              </a:solidFill>
              <a:cs typeface="Times New Roman" panose="02020603050405020304" pitchFamily="18" charset="0"/>
            </a:endParaRPr>
          </a:p>
          <a:p>
            <a:pPr marL="685800" lvl="1" indent="-342900">
              <a:spcBef>
                <a:spcPts val="900"/>
              </a:spcBef>
              <a:spcAft>
                <a:spcPts val="900"/>
              </a:spcAft>
              <a:buFont typeface="Arial" panose="020B0604020202020204" pitchFamily="34" charset="0"/>
              <a:buChar char="•"/>
            </a:pPr>
            <a:endParaRPr lang="en-US" altLang="zh-CN" sz="1600" dirty="0">
              <a:solidFill>
                <a:schemeClr val="accent1">
                  <a:lumMod val="75000"/>
                </a:schemeClr>
              </a:solidFill>
              <a:cs typeface="Times New Roman" panose="02020603050405020304" pitchFamily="18" charset="0"/>
            </a:endParaRPr>
          </a:p>
        </p:txBody>
      </p:sp>
      <p:sp>
        <p:nvSpPr>
          <p:cNvPr id="5" name="文本框 4"/>
          <p:cNvSpPr txBox="1"/>
          <p:nvPr/>
        </p:nvSpPr>
        <p:spPr>
          <a:xfrm>
            <a:off x="936625" y="519428"/>
            <a:ext cx="1826141" cy="584775"/>
          </a:xfrm>
          <a:prstGeom prst="rect">
            <a:avLst/>
          </a:prstGeom>
          <a:noFill/>
        </p:spPr>
        <p:txBody>
          <a:bodyPr wrap="none" rtlCol="0">
            <a:spAutoFit/>
          </a:bodyPr>
          <a:lstStyle/>
          <a:p>
            <a:r>
              <a:rPr lang="zh-CN" altLang="en-US" sz="3200" dirty="0">
                <a:solidFill>
                  <a:schemeClr val="accent5">
                    <a:lumMod val="75000"/>
                  </a:schemeClr>
                </a:solidFill>
                <a:effectLst>
                  <a:outerShdw blurRad="38100" dist="38100" dir="2700000" algn="tl">
                    <a:srgbClr val="000000">
                      <a:alpha val="43137"/>
                    </a:srgbClr>
                  </a:outerShdw>
                </a:effectLst>
                <a:cs typeface="+mn-ea"/>
              </a:rPr>
              <a:t>项目测试</a:t>
            </a:r>
          </a:p>
        </p:txBody>
      </p:sp>
    </p:spTree>
    <p:extLst>
      <p:ext uri="{BB962C8B-B14F-4D97-AF65-F5344CB8AC3E}">
        <p14:creationId xmlns:p14="http://schemas.microsoft.com/office/powerpoint/2010/main" val="535005831"/>
      </p:ext>
    </p:extLst>
  </p:cSld>
  <p:clrMapOvr>
    <a:masterClrMapping/>
  </p:clrMapOvr>
  <mc:AlternateContent xmlns:mc="http://schemas.openxmlformats.org/markup-compatibility/2006" xmlns:p14="http://schemas.microsoft.com/office/powerpoint/2010/main">
    <mc:Choice Requires="p14">
      <p:transition spd="slow">
        <p14:gallery dir="l"/>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659130" y="1088009"/>
            <a:ext cx="7680198" cy="461665"/>
          </a:xfrm>
          <a:prstGeom prst="rect">
            <a:avLst/>
          </a:prstGeom>
          <a:noFill/>
        </p:spPr>
        <p:txBody>
          <a:bodyPr wrap="square" rtlCol="0">
            <a:spAutoFit/>
          </a:bodyPr>
          <a:lstStyle/>
          <a:p>
            <a:pPr>
              <a:spcBef>
                <a:spcPts val="900"/>
              </a:spcBef>
              <a:spcAft>
                <a:spcPts val="900"/>
              </a:spcAft>
            </a:pPr>
            <a:r>
              <a:rPr lang="zh-CN" altLang="en-US" sz="2400" dirty="0">
                <a:solidFill>
                  <a:schemeClr val="accent1">
                    <a:lumMod val="50000"/>
                  </a:schemeClr>
                </a:solidFill>
                <a:effectLst/>
                <a:latin typeface="Cambria" panose="02040503050406030204" pitchFamily="18" charset="0"/>
                <a:ea typeface="宋体" panose="02010600030101010101" pitchFamily="2" charset="-122"/>
                <a:cs typeface="Times New Roman" panose="02020603050405020304" pitchFamily="18" charset="0"/>
              </a:rPr>
              <a:t>电路图</a:t>
            </a:r>
            <a:endParaRPr lang="en-US" altLang="zh-CN" sz="2000" dirty="0">
              <a:solidFill>
                <a:schemeClr val="accent1">
                  <a:lumMod val="75000"/>
                </a:schemeClr>
              </a:solidFill>
              <a:effectLst/>
              <a:latin typeface="Cambria" panose="02040503050406030204" pitchFamily="18" charset="0"/>
              <a:ea typeface="宋体" panose="02010600030101010101" pitchFamily="2" charset="-122"/>
              <a:cs typeface="Times New Roman" panose="02020603050405020304" pitchFamily="18" charset="0"/>
            </a:endParaRPr>
          </a:p>
        </p:txBody>
      </p:sp>
      <p:sp>
        <p:nvSpPr>
          <p:cNvPr id="5" name="文本框 4"/>
          <p:cNvSpPr txBox="1"/>
          <p:nvPr/>
        </p:nvSpPr>
        <p:spPr>
          <a:xfrm>
            <a:off x="956945" y="214630"/>
            <a:ext cx="4086375" cy="584775"/>
          </a:xfrm>
          <a:prstGeom prst="rect">
            <a:avLst/>
          </a:prstGeom>
          <a:noFill/>
        </p:spPr>
        <p:txBody>
          <a:bodyPr wrap="none" rtlCol="0">
            <a:spAutoFit/>
          </a:bodyPr>
          <a:lstStyle/>
          <a:p>
            <a:r>
              <a:rPr lang="zh-CN" altLang="en-US" sz="3200" dirty="0">
                <a:solidFill>
                  <a:schemeClr val="accent5">
                    <a:lumMod val="75000"/>
                  </a:schemeClr>
                </a:solidFill>
                <a:effectLst>
                  <a:outerShdw blurRad="38100" dist="38100" dir="2700000" algn="tl">
                    <a:srgbClr val="000000">
                      <a:alpha val="43137"/>
                    </a:srgbClr>
                  </a:outerShdw>
                </a:effectLst>
                <a:cs typeface="+mn-ea"/>
              </a:rPr>
              <a:t>测试用例 </a:t>
            </a:r>
            <a:r>
              <a:rPr lang="en-US" altLang="zh-CN" sz="3200" dirty="0">
                <a:solidFill>
                  <a:schemeClr val="accent5">
                    <a:lumMod val="75000"/>
                  </a:schemeClr>
                </a:solidFill>
                <a:effectLst>
                  <a:outerShdw blurRad="38100" dist="38100" dir="2700000" algn="tl">
                    <a:srgbClr val="000000">
                      <a:alpha val="43137"/>
                    </a:srgbClr>
                  </a:outerShdw>
                </a:effectLst>
                <a:cs typeface="+mn-ea"/>
              </a:rPr>
              <a:t>1 </a:t>
            </a:r>
            <a:r>
              <a:rPr lang="zh-CN" altLang="zh-CN" sz="1800" dirty="0">
                <a:effectLst/>
                <a:ea typeface="Cambria" panose="02040503050406030204" pitchFamily="18" charset="0"/>
                <a:cs typeface="Times New Roman" panose="02020603050405020304" pitchFamily="18" charset="0"/>
              </a:rPr>
              <a:t> </a:t>
            </a:r>
            <a:r>
              <a:rPr lang="en-US" altLang="zh-CN" sz="3200" dirty="0" err="1">
                <a:solidFill>
                  <a:schemeClr val="accent5">
                    <a:lumMod val="75000"/>
                  </a:schemeClr>
                </a:solidFill>
                <a:effectLst>
                  <a:outerShdw blurRad="38100" dist="38100" dir="2700000" algn="tl">
                    <a:srgbClr val="000000">
                      <a:alpha val="43137"/>
                    </a:srgbClr>
                  </a:outerShdw>
                </a:effectLst>
                <a:cs typeface="+mn-ea"/>
              </a:rPr>
              <a:t>buffer.sp</a:t>
            </a:r>
            <a:endParaRPr lang="zh-CN" altLang="en-US" sz="3200" dirty="0">
              <a:solidFill>
                <a:schemeClr val="accent5">
                  <a:lumMod val="75000"/>
                </a:schemeClr>
              </a:solidFill>
              <a:effectLst>
                <a:outerShdw blurRad="38100" dist="38100" dir="2700000" algn="tl">
                  <a:srgbClr val="000000">
                    <a:alpha val="43137"/>
                  </a:srgbClr>
                </a:outerShdw>
              </a:effectLst>
              <a:cs typeface="+mn-ea"/>
            </a:endParaRPr>
          </a:p>
        </p:txBody>
      </p:sp>
      <p:pic>
        <p:nvPicPr>
          <p:cNvPr id="4" name="Picture" descr="电路图" title="fig:">
            <a:extLst>
              <a:ext uri="{FF2B5EF4-FFF2-40B4-BE49-F238E27FC236}">
                <a16:creationId xmlns:a16="http://schemas.microsoft.com/office/drawing/2014/main" id="{DCEE4F59-0A11-46C9-9C84-E0B6D6B08280}"/>
              </a:ext>
            </a:extLst>
          </p:cNvPr>
          <p:cNvPicPr/>
          <p:nvPr/>
        </p:nvPicPr>
        <p:blipFill>
          <a:blip r:embed="rId3"/>
          <a:stretch>
            <a:fillRect/>
          </a:stretch>
        </p:blipFill>
        <p:spPr bwMode="auto">
          <a:xfrm>
            <a:off x="659130" y="1549675"/>
            <a:ext cx="3912870" cy="2505816"/>
          </a:xfrm>
          <a:prstGeom prst="rect">
            <a:avLst/>
          </a:prstGeom>
          <a:noFill/>
          <a:ln w="9525">
            <a:noFill/>
            <a:headEnd/>
            <a:tailEnd/>
          </a:ln>
        </p:spPr>
      </p:pic>
      <p:graphicFrame>
        <p:nvGraphicFramePr>
          <p:cNvPr id="2" name="表格 2">
            <a:extLst>
              <a:ext uri="{FF2B5EF4-FFF2-40B4-BE49-F238E27FC236}">
                <a16:creationId xmlns:a16="http://schemas.microsoft.com/office/drawing/2014/main" id="{78DFF467-781C-4499-A98A-76BAD35DACAC}"/>
              </a:ext>
            </a:extLst>
          </p:cNvPr>
          <p:cNvGraphicFramePr>
            <a:graphicFrameLocks noGrp="1"/>
          </p:cNvGraphicFramePr>
          <p:nvPr>
            <p:extLst>
              <p:ext uri="{D42A27DB-BD31-4B8C-83A1-F6EECF244321}">
                <p14:modId xmlns:p14="http://schemas.microsoft.com/office/powerpoint/2010/main" val="3190942682"/>
              </p:ext>
            </p:extLst>
          </p:nvPr>
        </p:nvGraphicFramePr>
        <p:xfrm>
          <a:off x="4697880" y="1430983"/>
          <a:ext cx="4378386" cy="2595880"/>
        </p:xfrm>
        <a:graphic>
          <a:graphicData uri="http://schemas.openxmlformats.org/drawingml/2006/table">
            <a:tbl>
              <a:tblPr firstRow="1" bandRow="1">
                <a:tableStyleId>{5C22544A-7EE6-4342-B048-85BDC9FD1C3A}</a:tableStyleId>
              </a:tblPr>
              <a:tblGrid>
                <a:gridCol w="1289747">
                  <a:extLst>
                    <a:ext uri="{9D8B030D-6E8A-4147-A177-3AD203B41FA5}">
                      <a16:colId xmlns:a16="http://schemas.microsoft.com/office/drawing/2014/main" val="802280402"/>
                    </a:ext>
                  </a:extLst>
                </a:gridCol>
                <a:gridCol w="1395306">
                  <a:extLst>
                    <a:ext uri="{9D8B030D-6E8A-4147-A177-3AD203B41FA5}">
                      <a16:colId xmlns:a16="http://schemas.microsoft.com/office/drawing/2014/main" val="715329456"/>
                    </a:ext>
                  </a:extLst>
                </a:gridCol>
                <a:gridCol w="1693333">
                  <a:extLst>
                    <a:ext uri="{9D8B030D-6E8A-4147-A177-3AD203B41FA5}">
                      <a16:colId xmlns:a16="http://schemas.microsoft.com/office/drawing/2014/main" val="384481287"/>
                    </a:ext>
                  </a:extLst>
                </a:gridCol>
              </a:tblGrid>
              <a:tr h="370840">
                <a:tc>
                  <a:txBody>
                    <a:bodyPr/>
                    <a:lstStyle/>
                    <a:p>
                      <a:pPr algn="ctr"/>
                      <a:r>
                        <a:rPr lang="zh-CN" altLang="en-US" dirty="0"/>
                        <a:t>测试项目</a:t>
                      </a:r>
                    </a:p>
                  </a:txBody>
                  <a:tcPr/>
                </a:tc>
                <a:tc>
                  <a:txBody>
                    <a:bodyPr/>
                    <a:lstStyle/>
                    <a:p>
                      <a:pPr algn="ctr"/>
                      <a:r>
                        <a:rPr lang="zh-CN" altLang="en-US" dirty="0"/>
                        <a:t>项目测试结果</a:t>
                      </a:r>
                    </a:p>
                  </a:txBody>
                  <a:tcPr/>
                </a:tc>
                <a:tc>
                  <a:txBody>
                    <a:bodyPr/>
                    <a:lstStyle/>
                    <a:p>
                      <a:pPr algn="ctr"/>
                      <a:r>
                        <a:rPr lang="en-US" altLang="zh-CN" dirty="0" err="1"/>
                        <a:t>Hspice</a:t>
                      </a:r>
                      <a:r>
                        <a:rPr lang="zh-CN" altLang="en-US" dirty="0"/>
                        <a:t>仿真结果</a:t>
                      </a:r>
                    </a:p>
                  </a:txBody>
                  <a:tcPr/>
                </a:tc>
                <a:extLst>
                  <a:ext uri="{0D108BD9-81ED-4DB2-BD59-A6C34878D82A}">
                    <a16:rowId xmlns:a16="http://schemas.microsoft.com/office/drawing/2014/main" val="595427387"/>
                  </a:ext>
                </a:extLst>
              </a:tr>
              <a:tr h="370840">
                <a:tc>
                  <a:txBody>
                    <a:bodyPr/>
                    <a:lstStyle/>
                    <a:p>
                      <a:pPr algn="ctr"/>
                      <a:r>
                        <a:rPr lang="en-US" altLang="zh-CN" dirty="0"/>
                        <a:t>101 </a:t>
                      </a:r>
                      <a:r>
                        <a:rPr lang="zh-CN" altLang="en-US" dirty="0"/>
                        <a:t>节点电压</a:t>
                      </a:r>
                    </a:p>
                  </a:txBody>
                  <a:tcPr/>
                </a:tc>
                <a:tc>
                  <a:txBody>
                    <a:bodyPr/>
                    <a:lstStyle/>
                    <a:p>
                      <a:pPr algn="ctr"/>
                      <a:r>
                        <a:rPr lang="en-US" altLang="zh-CN" dirty="0"/>
                        <a:t>1.5V</a:t>
                      </a:r>
                      <a:endParaRPr lang="zh-CN" altLang="en-US" dirty="0"/>
                    </a:p>
                  </a:txBody>
                  <a:tcPr/>
                </a:tc>
                <a:tc>
                  <a:txBody>
                    <a:bodyPr/>
                    <a:lstStyle/>
                    <a:p>
                      <a:pPr algn="ctr"/>
                      <a:r>
                        <a:rPr lang="en-US" altLang="zh-CN" dirty="0"/>
                        <a:t>1.5000V</a:t>
                      </a:r>
                      <a:endParaRPr lang="zh-CN" altLang="en-US" dirty="0"/>
                    </a:p>
                  </a:txBody>
                  <a:tcPr/>
                </a:tc>
                <a:extLst>
                  <a:ext uri="{0D108BD9-81ED-4DB2-BD59-A6C34878D82A}">
                    <a16:rowId xmlns:a16="http://schemas.microsoft.com/office/drawing/2014/main" val="1845664003"/>
                  </a:ext>
                </a:extLst>
              </a:tr>
              <a:tr h="370840">
                <a:tc>
                  <a:txBody>
                    <a:bodyPr/>
                    <a:lstStyle/>
                    <a:p>
                      <a:pPr algn="ctr"/>
                      <a:r>
                        <a:rPr lang="en-US" altLang="zh-CN" dirty="0"/>
                        <a:t>118 </a:t>
                      </a:r>
                      <a:r>
                        <a:rPr lang="zh-CN" altLang="en-US" dirty="0"/>
                        <a:t>节点电压</a:t>
                      </a:r>
                    </a:p>
                  </a:txBody>
                  <a:tcPr/>
                </a:tc>
                <a:tc>
                  <a:txBody>
                    <a:bodyPr/>
                    <a:lstStyle/>
                    <a:p>
                      <a:pPr algn="ctr"/>
                      <a:r>
                        <a:rPr lang="en-US" altLang="zh-CN" dirty="0"/>
                        <a:t>-1.9756e-19V</a:t>
                      </a:r>
                      <a:endParaRPr lang="zh-CN" altLang="en-US" dirty="0"/>
                    </a:p>
                  </a:txBody>
                  <a:tcPr/>
                </a:tc>
                <a:tc>
                  <a:txBody>
                    <a:bodyPr/>
                    <a:lstStyle/>
                    <a:p>
                      <a:pPr algn="ctr"/>
                      <a:r>
                        <a:rPr lang="en-US" altLang="zh-CN" dirty="0"/>
                        <a:t>13.932nV</a:t>
                      </a:r>
                      <a:endParaRPr lang="zh-CN" altLang="en-US" dirty="0"/>
                    </a:p>
                  </a:txBody>
                  <a:tcPr/>
                </a:tc>
                <a:extLst>
                  <a:ext uri="{0D108BD9-81ED-4DB2-BD59-A6C34878D82A}">
                    <a16:rowId xmlns:a16="http://schemas.microsoft.com/office/drawing/2014/main" val="2889831737"/>
                  </a:ext>
                </a:extLst>
              </a:tr>
              <a:tr h="370840">
                <a:tc>
                  <a:txBody>
                    <a:bodyPr/>
                    <a:lstStyle/>
                    <a:p>
                      <a:pPr algn="ctr"/>
                      <a:r>
                        <a:rPr lang="en-US" altLang="zh-CN" dirty="0"/>
                        <a:t>M1 </a:t>
                      </a:r>
                      <a:r>
                        <a:rPr lang="zh-CN" altLang="en-US" dirty="0"/>
                        <a:t>元件电流</a:t>
                      </a:r>
                    </a:p>
                  </a:txBody>
                  <a:tcPr/>
                </a:tc>
                <a:tc>
                  <a:txBody>
                    <a:bodyPr/>
                    <a:lstStyle/>
                    <a:p>
                      <a:pPr algn="ctr"/>
                      <a:r>
                        <a:rPr lang="en-US" altLang="zh-CN" dirty="0"/>
                        <a:t>-3.2451e-05A</a:t>
                      </a:r>
                      <a:endParaRPr lang="zh-CN" altLang="en-US" dirty="0"/>
                    </a:p>
                  </a:txBody>
                  <a:tcPr/>
                </a:tc>
                <a:tc>
                  <a:txBody>
                    <a:bodyPr/>
                    <a:lstStyle/>
                    <a:p>
                      <a:pPr algn="ctr"/>
                      <a:r>
                        <a:rPr lang="en-US" altLang="zh-CN" dirty="0"/>
                        <a:t>-32.4839uA</a:t>
                      </a:r>
                      <a:endParaRPr lang="zh-CN" altLang="en-US" dirty="0"/>
                    </a:p>
                  </a:txBody>
                  <a:tcPr/>
                </a:tc>
                <a:extLst>
                  <a:ext uri="{0D108BD9-81ED-4DB2-BD59-A6C34878D82A}">
                    <a16:rowId xmlns:a16="http://schemas.microsoft.com/office/drawing/2014/main" val="597829039"/>
                  </a:ext>
                </a:extLst>
              </a:tr>
              <a:tr h="370840">
                <a:tc>
                  <a:txBody>
                    <a:bodyPr/>
                    <a:lstStyle/>
                    <a:p>
                      <a:pPr algn="ctr"/>
                      <a:r>
                        <a:rPr lang="en-US" altLang="zh-CN" dirty="0"/>
                        <a:t>M2 </a:t>
                      </a:r>
                      <a:r>
                        <a:rPr lang="zh-CN" altLang="en-US" dirty="0"/>
                        <a:t>元件电流</a:t>
                      </a:r>
                    </a:p>
                  </a:txBody>
                  <a:tcPr/>
                </a:tc>
                <a:tc>
                  <a:txBody>
                    <a:bodyPr/>
                    <a:lstStyle/>
                    <a:p>
                      <a:pPr algn="ctr"/>
                      <a:r>
                        <a:rPr lang="en-US" altLang="zh-CN" dirty="0"/>
                        <a:t>3.2451e-05A</a:t>
                      </a:r>
                      <a:endParaRPr lang="zh-CN" altLang="en-US" dirty="0"/>
                    </a:p>
                  </a:txBody>
                  <a:tcPr/>
                </a:tc>
                <a:tc>
                  <a:txBody>
                    <a:bodyPr/>
                    <a:lstStyle/>
                    <a:p>
                      <a:pPr algn="ctr"/>
                      <a:r>
                        <a:rPr lang="en-US" altLang="zh-CN" dirty="0"/>
                        <a:t>32.4839uA</a:t>
                      </a:r>
                      <a:endParaRPr lang="zh-CN" altLang="en-US" dirty="0"/>
                    </a:p>
                  </a:txBody>
                  <a:tcPr/>
                </a:tc>
                <a:extLst>
                  <a:ext uri="{0D108BD9-81ED-4DB2-BD59-A6C34878D82A}">
                    <a16:rowId xmlns:a16="http://schemas.microsoft.com/office/drawing/2014/main" val="3195940500"/>
                  </a:ext>
                </a:extLst>
              </a:tr>
              <a:tr h="370840">
                <a:tc>
                  <a:txBody>
                    <a:bodyPr/>
                    <a:lstStyle/>
                    <a:p>
                      <a:pPr algn="ctr"/>
                      <a:r>
                        <a:rPr lang="en-US" altLang="zh-CN" dirty="0"/>
                        <a:t>M3 </a:t>
                      </a:r>
                      <a:r>
                        <a:rPr lang="zh-CN" altLang="en-US" dirty="0"/>
                        <a:t>元件电流</a:t>
                      </a:r>
                    </a:p>
                  </a:txBody>
                  <a:tcPr/>
                </a:tc>
                <a:tc>
                  <a:txBody>
                    <a:bodyPr/>
                    <a:lstStyle/>
                    <a:p>
                      <a:pPr algn="ctr"/>
                      <a:r>
                        <a:rPr lang="en-US" altLang="zh-CN" dirty="0"/>
                        <a:t>0</a:t>
                      </a:r>
                      <a:endParaRPr lang="zh-CN" altLang="en-US" dirty="0"/>
                    </a:p>
                  </a:txBody>
                  <a:tcPr/>
                </a:tc>
                <a:tc>
                  <a:txBody>
                    <a:bodyPr/>
                    <a:lstStyle/>
                    <a:p>
                      <a:pPr algn="ctr"/>
                      <a:r>
                        <a:rPr lang="en-US" altLang="zh-CN" dirty="0"/>
                        <a:t>0</a:t>
                      </a:r>
                      <a:endParaRPr lang="zh-CN" altLang="en-US" dirty="0"/>
                    </a:p>
                  </a:txBody>
                  <a:tcPr/>
                </a:tc>
                <a:extLst>
                  <a:ext uri="{0D108BD9-81ED-4DB2-BD59-A6C34878D82A}">
                    <a16:rowId xmlns:a16="http://schemas.microsoft.com/office/drawing/2014/main" val="2766082981"/>
                  </a:ext>
                </a:extLst>
              </a:tr>
              <a:tr h="370840">
                <a:tc>
                  <a:txBody>
                    <a:bodyPr/>
                    <a:lstStyle/>
                    <a:p>
                      <a:pPr algn="ctr"/>
                      <a:r>
                        <a:rPr lang="en-US" altLang="zh-CN" dirty="0"/>
                        <a:t>M4 </a:t>
                      </a:r>
                      <a:r>
                        <a:rPr lang="zh-CN" altLang="en-US" dirty="0"/>
                        <a:t>元件电流</a:t>
                      </a:r>
                    </a:p>
                  </a:txBody>
                  <a:tcPr/>
                </a:tc>
                <a:tc>
                  <a:txBody>
                    <a:bodyPr/>
                    <a:lstStyle/>
                    <a:p>
                      <a:pPr algn="ctr"/>
                      <a:r>
                        <a:rPr lang="en-US" altLang="zh-CN" dirty="0"/>
                        <a:t>-3.4578e-13A</a:t>
                      </a:r>
                      <a:endParaRPr lang="zh-CN" altLang="en-US" dirty="0"/>
                    </a:p>
                  </a:txBody>
                  <a:tcPr/>
                </a:tc>
                <a:tc>
                  <a:txBody>
                    <a:bodyPr/>
                    <a:lstStyle/>
                    <a:p>
                      <a:pPr algn="ctr"/>
                      <a:r>
                        <a:rPr lang="en-US" altLang="zh-CN" dirty="0"/>
                        <a:t>6.0300pA</a:t>
                      </a:r>
                      <a:endParaRPr lang="zh-CN" altLang="en-US" dirty="0"/>
                    </a:p>
                  </a:txBody>
                  <a:tcPr/>
                </a:tc>
                <a:extLst>
                  <a:ext uri="{0D108BD9-81ED-4DB2-BD59-A6C34878D82A}">
                    <a16:rowId xmlns:a16="http://schemas.microsoft.com/office/drawing/2014/main" val="3909948325"/>
                  </a:ext>
                </a:extLst>
              </a:tr>
            </a:tbl>
          </a:graphicData>
        </a:graphic>
      </p:graphicFrame>
    </p:spTree>
    <p:extLst>
      <p:ext uri="{BB962C8B-B14F-4D97-AF65-F5344CB8AC3E}">
        <p14:creationId xmlns:p14="http://schemas.microsoft.com/office/powerpoint/2010/main" val="2584552202"/>
      </p:ext>
    </p:extLst>
  </p:cSld>
  <p:clrMapOvr>
    <a:masterClrMapping/>
  </p:clrMapOvr>
  <mc:AlternateContent xmlns:mc="http://schemas.openxmlformats.org/markup-compatibility/2006" xmlns:p14="http://schemas.microsoft.com/office/powerpoint/2010/main">
    <mc:Choice Requires="p14">
      <p:transition spd="slow">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3566637" y="276184"/>
            <a:ext cx="7680198" cy="461665"/>
          </a:xfrm>
          <a:prstGeom prst="rect">
            <a:avLst/>
          </a:prstGeom>
          <a:noFill/>
        </p:spPr>
        <p:txBody>
          <a:bodyPr wrap="square" rtlCol="0">
            <a:spAutoFit/>
          </a:bodyPr>
          <a:lstStyle/>
          <a:p>
            <a:pPr>
              <a:spcBef>
                <a:spcPts val="900"/>
              </a:spcBef>
              <a:spcAft>
                <a:spcPts val="900"/>
              </a:spcAft>
            </a:pPr>
            <a:r>
              <a:rPr lang="en-US" altLang="zh-CN" sz="2400" dirty="0" err="1">
                <a:solidFill>
                  <a:schemeClr val="accent1">
                    <a:lumMod val="50000"/>
                  </a:schemeClr>
                </a:solidFill>
                <a:latin typeface="Cambria" panose="02040503050406030204" pitchFamily="18" charset="0"/>
                <a:ea typeface="宋体" panose="02010600030101010101" pitchFamily="2" charset="-122"/>
                <a:cs typeface="Times New Roman" panose="02020603050405020304" pitchFamily="18" charset="0"/>
              </a:rPr>
              <a:t>b</a:t>
            </a:r>
            <a:r>
              <a:rPr lang="en-US" altLang="zh-CN" sz="2400" dirty="0" err="1">
                <a:solidFill>
                  <a:schemeClr val="accent1">
                    <a:lumMod val="50000"/>
                  </a:schemeClr>
                </a:solidFill>
                <a:effectLst/>
                <a:latin typeface="Cambria" panose="02040503050406030204" pitchFamily="18" charset="0"/>
                <a:ea typeface="宋体" panose="02010600030101010101" pitchFamily="2" charset="-122"/>
                <a:cs typeface="Times New Roman" panose="02020603050405020304" pitchFamily="18" charset="0"/>
              </a:rPr>
              <a:t>uffer.sp</a:t>
            </a:r>
            <a:r>
              <a:rPr lang="en-US" altLang="zh-CN" sz="2400" dirty="0">
                <a:solidFill>
                  <a:schemeClr val="accent1">
                    <a:lumMod val="50000"/>
                  </a:schemeClr>
                </a:solidFill>
                <a:effectLst/>
                <a:latin typeface="Cambria" panose="02040503050406030204" pitchFamily="18" charset="0"/>
                <a:ea typeface="宋体" panose="02010600030101010101" pitchFamily="2" charset="-122"/>
                <a:cs typeface="Times New Roman" panose="02020603050405020304" pitchFamily="18" charset="0"/>
              </a:rPr>
              <a:t> DC</a:t>
            </a:r>
            <a:r>
              <a:rPr lang="zh-CN" altLang="en-US" sz="2400" dirty="0">
                <a:solidFill>
                  <a:schemeClr val="accent1">
                    <a:lumMod val="50000"/>
                  </a:schemeClr>
                </a:solidFill>
                <a:latin typeface="Cambria" panose="02040503050406030204" pitchFamily="18" charset="0"/>
                <a:ea typeface="宋体" panose="02010600030101010101" pitchFamily="2" charset="-122"/>
                <a:cs typeface="Times New Roman" panose="02020603050405020304" pitchFamily="18" charset="0"/>
              </a:rPr>
              <a:t>扫描</a:t>
            </a:r>
            <a:r>
              <a:rPr lang="zh-CN" altLang="en-US" sz="2400" dirty="0">
                <a:solidFill>
                  <a:schemeClr val="accent1">
                    <a:lumMod val="50000"/>
                  </a:schemeClr>
                </a:solidFill>
                <a:effectLst/>
                <a:latin typeface="Cambria" panose="02040503050406030204" pitchFamily="18" charset="0"/>
                <a:ea typeface="宋体" panose="02010600030101010101" pitchFamily="2" charset="-122"/>
                <a:cs typeface="Times New Roman" panose="02020603050405020304" pitchFamily="18" charset="0"/>
              </a:rPr>
              <a:t>测试结果</a:t>
            </a:r>
            <a:endParaRPr lang="en-US" altLang="zh-CN" sz="2000" dirty="0">
              <a:solidFill>
                <a:schemeClr val="accent1">
                  <a:lumMod val="75000"/>
                </a:schemeClr>
              </a:solidFill>
              <a:effectLst/>
              <a:latin typeface="Cambria" panose="02040503050406030204" pitchFamily="18" charset="0"/>
              <a:ea typeface="宋体" panose="02010600030101010101" pitchFamily="2" charset="-122"/>
              <a:cs typeface="Times New Roman" panose="02020603050405020304" pitchFamily="18" charset="0"/>
            </a:endParaRPr>
          </a:p>
        </p:txBody>
      </p:sp>
      <p:sp>
        <p:nvSpPr>
          <p:cNvPr id="5" name="文本框 4"/>
          <p:cNvSpPr txBox="1"/>
          <p:nvPr/>
        </p:nvSpPr>
        <p:spPr>
          <a:xfrm>
            <a:off x="956945" y="214630"/>
            <a:ext cx="2188420" cy="584775"/>
          </a:xfrm>
          <a:prstGeom prst="rect">
            <a:avLst/>
          </a:prstGeom>
          <a:noFill/>
        </p:spPr>
        <p:txBody>
          <a:bodyPr wrap="none" rtlCol="0">
            <a:spAutoFit/>
          </a:bodyPr>
          <a:lstStyle/>
          <a:p>
            <a:r>
              <a:rPr lang="zh-CN" altLang="en-US" sz="3200" dirty="0">
                <a:solidFill>
                  <a:schemeClr val="accent5">
                    <a:lumMod val="75000"/>
                  </a:schemeClr>
                </a:solidFill>
                <a:effectLst>
                  <a:outerShdw blurRad="38100" dist="38100" dir="2700000" algn="tl">
                    <a:srgbClr val="000000">
                      <a:alpha val="43137"/>
                    </a:srgbClr>
                  </a:outerShdw>
                </a:effectLst>
                <a:cs typeface="+mn-ea"/>
              </a:rPr>
              <a:t>测试用例 </a:t>
            </a:r>
            <a:r>
              <a:rPr lang="en-US" altLang="zh-CN" sz="3200" dirty="0">
                <a:solidFill>
                  <a:schemeClr val="accent5">
                    <a:lumMod val="75000"/>
                  </a:schemeClr>
                </a:solidFill>
                <a:effectLst>
                  <a:outerShdw blurRad="38100" dist="38100" dir="2700000" algn="tl">
                    <a:srgbClr val="000000">
                      <a:alpha val="43137"/>
                    </a:srgbClr>
                  </a:outerShdw>
                </a:effectLst>
                <a:cs typeface="+mn-ea"/>
              </a:rPr>
              <a:t>1</a:t>
            </a:r>
            <a:endParaRPr lang="zh-CN" altLang="en-US" sz="3200" dirty="0">
              <a:solidFill>
                <a:schemeClr val="accent5">
                  <a:lumMod val="75000"/>
                </a:schemeClr>
              </a:solidFill>
              <a:effectLst>
                <a:outerShdw blurRad="38100" dist="38100" dir="2700000" algn="tl">
                  <a:srgbClr val="000000">
                    <a:alpha val="43137"/>
                  </a:srgbClr>
                </a:outerShdw>
              </a:effectLst>
              <a:cs typeface="+mn-ea"/>
            </a:endParaRPr>
          </a:p>
        </p:txBody>
      </p:sp>
      <p:pic>
        <p:nvPicPr>
          <p:cNvPr id="6" name="Picture" descr="转移特性" title="fig:">
            <a:extLst>
              <a:ext uri="{FF2B5EF4-FFF2-40B4-BE49-F238E27FC236}">
                <a16:creationId xmlns:a16="http://schemas.microsoft.com/office/drawing/2014/main" id="{67899E4D-3995-4639-A520-ADE5E2B63571}"/>
              </a:ext>
            </a:extLst>
          </p:cNvPr>
          <p:cNvPicPr/>
          <p:nvPr/>
        </p:nvPicPr>
        <p:blipFill>
          <a:blip r:embed="rId3"/>
          <a:stretch>
            <a:fillRect/>
          </a:stretch>
        </p:blipFill>
        <p:spPr bwMode="auto">
          <a:xfrm>
            <a:off x="1246843" y="2747819"/>
            <a:ext cx="3175686" cy="2242960"/>
          </a:xfrm>
          <a:prstGeom prst="rect">
            <a:avLst/>
          </a:prstGeom>
          <a:noFill/>
          <a:ln w="9525">
            <a:noFill/>
            <a:headEnd/>
            <a:tailEnd/>
          </a:ln>
        </p:spPr>
      </p:pic>
      <p:pic>
        <p:nvPicPr>
          <p:cNvPr id="8" name="Picture" descr="转移特性" title="fig:">
            <a:extLst>
              <a:ext uri="{FF2B5EF4-FFF2-40B4-BE49-F238E27FC236}">
                <a16:creationId xmlns:a16="http://schemas.microsoft.com/office/drawing/2014/main" id="{403113A0-F5D4-4EA3-A81C-30955C8514C4}"/>
              </a:ext>
            </a:extLst>
          </p:cNvPr>
          <p:cNvPicPr/>
          <p:nvPr/>
        </p:nvPicPr>
        <p:blipFill>
          <a:blip r:embed="rId4"/>
          <a:stretch>
            <a:fillRect/>
          </a:stretch>
        </p:blipFill>
        <p:spPr bwMode="auto">
          <a:xfrm>
            <a:off x="1209219" y="768626"/>
            <a:ext cx="3209754" cy="1948416"/>
          </a:xfrm>
          <a:prstGeom prst="rect">
            <a:avLst/>
          </a:prstGeom>
          <a:noFill/>
          <a:ln w="9525">
            <a:noFill/>
            <a:headEnd/>
            <a:tailEnd/>
          </a:ln>
        </p:spPr>
      </p:pic>
      <p:pic>
        <p:nvPicPr>
          <p:cNvPr id="3" name="图片 2">
            <a:extLst>
              <a:ext uri="{FF2B5EF4-FFF2-40B4-BE49-F238E27FC236}">
                <a16:creationId xmlns:a16="http://schemas.microsoft.com/office/drawing/2014/main" id="{2CB20551-2075-4EC0-9553-A1E22B18AA63}"/>
              </a:ext>
            </a:extLst>
          </p:cNvPr>
          <p:cNvPicPr>
            <a:picLocks noChangeAspect="1"/>
          </p:cNvPicPr>
          <p:nvPr/>
        </p:nvPicPr>
        <p:blipFill>
          <a:blip r:embed="rId5"/>
          <a:stretch>
            <a:fillRect/>
          </a:stretch>
        </p:blipFill>
        <p:spPr>
          <a:xfrm>
            <a:off x="4729162" y="2747819"/>
            <a:ext cx="3351990" cy="2037381"/>
          </a:xfrm>
          <a:prstGeom prst="rect">
            <a:avLst/>
          </a:prstGeom>
        </p:spPr>
      </p:pic>
      <p:pic>
        <p:nvPicPr>
          <p:cNvPr id="9" name="图片 8">
            <a:extLst>
              <a:ext uri="{FF2B5EF4-FFF2-40B4-BE49-F238E27FC236}">
                <a16:creationId xmlns:a16="http://schemas.microsoft.com/office/drawing/2014/main" id="{1722A9FF-19EE-4705-981A-3DFB0ADEB0CE}"/>
              </a:ext>
            </a:extLst>
          </p:cNvPr>
          <p:cNvPicPr>
            <a:picLocks noChangeAspect="1"/>
          </p:cNvPicPr>
          <p:nvPr/>
        </p:nvPicPr>
        <p:blipFill>
          <a:blip r:embed="rId6"/>
          <a:stretch>
            <a:fillRect/>
          </a:stretch>
        </p:blipFill>
        <p:spPr>
          <a:xfrm>
            <a:off x="4729162" y="799404"/>
            <a:ext cx="3205619" cy="1948415"/>
          </a:xfrm>
          <a:prstGeom prst="rect">
            <a:avLst/>
          </a:prstGeom>
        </p:spPr>
      </p:pic>
      <p:sp>
        <p:nvSpPr>
          <p:cNvPr id="11" name="文本框 10">
            <a:extLst>
              <a:ext uri="{FF2B5EF4-FFF2-40B4-BE49-F238E27FC236}">
                <a16:creationId xmlns:a16="http://schemas.microsoft.com/office/drawing/2014/main" id="{3DF9D50F-1BE8-46B8-9870-B842ADF12CF1}"/>
              </a:ext>
            </a:extLst>
          </p:cNvPr>
          <p:cNvSpPr txBox="1"/>
          <p:nvPr/>
        </p:nvSpPr>
        <p:spPr>
          <a:xfrm>
            <a:off x="-111660" y="1450446"/>
            <a:ext cx="1410890" cy="307777"/>
          </a:xfrm>
          <a:prstGeom prst="rect">
            <a:avLst/>
          </a:prstGeom>
          <a:noFill/>
        </p:spPr>
        <p:txBody>
          <a:bodyPr wrap="square">
            <a:spAutoFit/>
          </a:bodyPr>
          <a:lstStyle/>
          <a:p>
            <a:pPr algn="ctr"/>
            <a:r>
              <a:rPr lang="en-US" altLang="zh-CN" dirty="0"/>
              <a:t>118 </a:t>
            </a:r>
            <a:r>
              <a:rPr lang="zh-CN" altLang="en-US" dirty="0"/>
              <a:t>节点电压</a:t>
            </a:r>
          </a:p>
        </p:txBody>
      </p:sp>
      <p:sp>
        <p:nvSpPr>
          <p:cNvPr id="12" name="文本框 11">
            <a:extLst>
              <a:ext uri="{FF2B5EF4-FFF2-40B4-BE49-F238E27FC236}">
                <a16:creationId xmlns:a16="http://schemas.microsoft.com/office/drawing/2014/main" id="{DD0747BB-E5E0-4D23-B6B0-ABDC1F6FE412}"/>
              </a:ext>
            </a:extLst>
          </p:cNvPr>
          <p:cNvSpPr txBox="1"/>
          <p:nvPr/>
        </p:nvSpPr>
        <p:spPr>
          <a:xfrm>
            <a:off x="-111660" y="3561522"/>
            <a:ext cx="1410890" cy="307777"/>
          </a:xfrm>
          <a:prstGeom prst="rect">
            <a:avLst/>
          </a:prstGeom>
          <a:noFill/>
        </p:spPr>
        <p:txBody>
          <a:bodyPr wrap="square">
            <a:spAutoFit/>
          </a:bodyPr>
          <a:lstStyle/>
          <a:p>
            <a:pPr algn="ctr"/>
            <a:r>
              <a:rPr lang="en-US" altLang="zh-CN" dirty="0"/>
              <a:t>107 </a:t>
            </a:r>
            <a:r>
              <a:rPr lang="zh-CN" altLang="en-US" dirty="0"/>
              <a:t>节点电压</a:t>
            </a:r>
          </a:p>
        </p:txBody>
      </p:sp>
    </p:spTree>
    <p:extLst>
      <p:ext uri="{BB962C8B-B14F-4D97-AF65-F5344CB8AC3E}">
        <p14:creationId xmlns:p14="http://schemas.microsoft.com/office/powerpoint/2010/main" val="1664665626"/>
      </p:ext>
    </p:extLst>
  </p:cSld>
  <p:clrMapOvr>
    <a:masterClrMapping/>
  </p:clrMapOvr>
  <mc:AlternateContent xmlns:mc="http://schemas.openxmlformats.org/markup-compatibility/2006" xmlns:p14="http://schemas.microsoft.com/office/powerpoint/2010/main">
    <mc:Choice Requires="p14">
      <p:transition spd="slow">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3566637" y="276184"/>
            <a:ext cx="7680198" cy="461665"/>
          </a:xfrm>
          <a:prstGeom prst="rect">
            <a:avLst/>
          </a:prstGeom>
          <a:noFill/>
        </p:spPr>
        <p:txBody>
          <a:bodyPr wrap="square" rtlCol="0">
            <a:spAutoFit/>
          </a:bodyPr>
          <a:lstStyle/>
          <a:p>
            <a:pPr>
              <a:spcBef>
                <a:spcPts val="900"/>
              </a:spcBef>
              <a:spcAft>
                <a:spcPts val="900"/>
              </a:spcAft>
            </a:pPr>
            <a:r>
              <a:rPr lang="en-US" altLang="zh-CN" sz="2400" dirty="0" err="1">
                <a:solidFill>
                  <a:schemeClr val="accent1">
                    <a:lumMod val="50000"/>
                  </a:schemeClr>
                </a:solidFill>
                <a:latin typeface="Cambria" panose="02040503050406030204" pitchFamily="18" charset="0"/>
                <a:ea typeface="宋体" panose="02010600030101010101" pitchFamily="2" charset="-122"/>
                <a:cs typeface="Times New Roman" panose="02020603050405020304" pitchFamily="18" charset="0"/>
              </a:rPr>
              <a:t>b</a:t>
            </a:r>
            <a:r>
              <a:rPr lang="en-US" altLang="zh-CN" sz="2400" dirty="0" err="1">
                <a:solidFill>
                  <a:schemeClr val="accent1">
                    <a:lumMod val="50000"/>
                  </a:schemeClr>
                </a:solidFill>
                <a:effectLst/>
                <a:latin typeface="Cambria" panose="02040503050406030204" pitchFamily="18" charset="0"/>
                <a:ea typeface="宋体" panose="02010600030101010101" pitchFamily="2" charset="-122"/>
                <a:cs typeface="Times New Roman" panose="02020603050405020304" pitchFamily="18" charset="0"/>
              </a:rPr>
              <a:t>uffer.sp</a:t>
            </a:r>
            <a:r>
              <a:rPr lang="en-US" altLang="zh-CN" sz="2400" dirty="0">
                <a:solidFill>
                  <a:schemeClr val="accent1">
                    <a:lumMod val="50000"/>
                  </a:schemeClr>
                </a:solidFill>
                <a:effectLst/>
                <a:latin typeface="Cambria" panose="02040503050406030204" pitchFamily="18" charset="0"/>
                <a:ea typeface="宋体" panose="02010600030101010101" pitchFamily="2" charset="-122"/>
                <a:cs typeface="Times New Roman" panose="02020603050405020304" pitchFamily="18" charset="0"/>
              </a:rPr>
              <a:t> Trans</a:t>
            </a:r>
            <a:r>
              <a:rPr lang="zh-CN" altLang="en-US" sz="2400" dirty="0">
                <a:solidFill>
                  <a:schemeClr val="accent1">
                    <a:lumMod val="50000"/>
                  </a:schemeClr>
                </a:solidFill>
                <a:effectLst/>
                <a:latin typeface="Cambria" panose="02040503050406030204" pitchFamily="18" charset="0"/>
                <a:ea typeface="宋体" panose="02010600030101010101" pitchFamily="2" charset="-122"/>
                <a:cs typeface="Times New Roman" panose="02020603050405020304" pitchFamily="18" charset="0"/>
              </a:rPr>
              <a:t>测试结果</a:t>
            </a:r>
            <a:endParaRPr lang="en-US" altLang="zh-CN" sz="2000" dirty="0">
              <a:solidFill>
                <a:schemeClr val="accent1">
                  <a:lumMod val="75000"/>
                </a:schemeClr>
              </a:solidFill>
              <a:effectLst/>
              <a:latin typeface="Cambria" panose="02040503050406030204" pitchFamily="18" charset="0"/>
              <a:ea typeface="宋体" panose="02010600030101010101" pitchFamily="2" charset="-122"/>
              <a:cs typeface="Times New Roman" panose="02020603050405020304" pitchFamily="18" charset="0"/>
            </a:endParaRPr>
          </a:p>
        </p:txBody>
      </p:sp>
      <p:sp>
        <p:nvSpPr>
          <p:cNvPr id="5" name="文本框 4"/>
          <p:cNvSpPr txBox="1"/>
          <p:nvPr/>
        </p:nvSpPr>
        <p:spPr>
          <a:xfrm>
            <a:off x="956945" y="214630"/>
            <a:ext cx="2188420" cy="584775"/>
          </a:xfrm>
          <a:prstGeom prst="rect">
            <a:avLst/>
          </a:prstGeom>
          <a:noFill/>
        </p:spPr>
        <p:txBody>
          <a:bodyPr wrap="none" rtlCol="0">
            <a:spAutoFit/>
          </a:bodyPr>
          <a:lstStyle/>
          <a:p>
            <a:r>
              <a:rPr lang="zh-CN" altLang="en-US" sz="3200" dirty="0">
                <a:solidFill>
                  <a:schemeClr val="accent5">
                    <a:lumMod val="75000"/>
                  </a:schemeClr>
                </a:solidFill>
                <a:effectLst>
                  <a:outerShdw blurRad="38100" dist="38100" dir="2700000" algn="tl">
                    <a:srgbClr val="000000">
                      <a:alpha val="43137"/>
                    </a:srgbClr>
                  </a:outerShdw>
                </a:effectLst>
                <a:cs typeface="+mn-ea"/>
              </a:rPr>
              <a:t>测试用例 </a:t>
            </a:r>
            <a:r>
              <a:rPr lang="en-US" altLang="zh-CN" sz="3200" dirty="0">
                <a:solidFill>
                  <a:schemeClr val="accent5">
                    <a:lumMod val="75000"/>
                  </a:schemeClr>
                </a:solidFill>
                <a:effectLst>
                  <a:outerShdw blurRad="38100" dist="38100" dir="2700000" algn="tl">
                    <a:srgbClr val="000000">
                      <a:alpha val="43137"/>
                    </a:srgbClr>
                  </a:outerShdw>
                </a:effectLst>
                <a:cs typeface="+mn-ea"/>
              </a:rPr>
              <a:t>1</a:t>
            </a:r>
            <a:endParaRPr lang="zh-CN" altLang="en-US" sz="3200" dirty="0">
              <a:solidFill>
                <a:schemeClr val="accent5">
                  <a:lumMod val="75000"/>
                </a:schemeClr>
              </a:solidFill>
              <a:effectLst>
                <a:outerShdw blurRad="38100" dist="38100" dir="2700000" algn="tl">
                  <a:srgbClr val="000000">
                    <a:alpha val="43137"/>
                  </a:srgbClr>
                </a:outerShdw>
              </a:effectLst>
              <a:cs typeface="+mn-ea"/>
            </a:endParaRPr>
          </a:p>
        </p:txBody>
      </p:sp>
      <p:sp>
        <p:nvSpPr>
          <p:cNvPr id="11" name="文本框 10">
            <a:extLst>
              <a:ext uri="{FF2B5EF4-FFF2-40B4-BE49-F238E27FC236}">
                <a16:creationId xmlns:a16="http://schemas.microsoft.com/office/drawing/2014/main" id="{3DF9D50F-1BE8-46B8-9870-B842ADF12CF1}"/>
              </a:ext>
            </a:extLst>
          </p:cNvPr>
          <p:cNvSpPr txBox="1"/>
          <p:nvPr/>
        </p:nvSpPr>
        <p:spPr>
          <a:xfrm>
            <a:off x="-111660" y="1450446"/>
            <a:ext cx="1410890" cy="307777"/>
          </a:xfrm>
          <a:prstGeom prst="rect">
            <a:avLst/>
          </a:prstGeom>
          <a:noFill/>
        </p:spPr>
        <p:txBody>
          <a:bodyPr wrap="square">
            <a:spAutoFit/>
          </a:bodyPr>
          <a:lstStyle/>
          <a:p>
            <a:pPr algn="ctr"/>
            <a:r>
              <a:rPr lang="en-US" altLang="zh-CN" dirty="0"/>
              <a:t>104 </a:t>
            </a:r>
            <a:r>
              <a:rPr lang="zh-CN" altLang="en-US" dirty="0"/>
              <a:t>节点电压</a:t>
            </a:r>
          </a:p>
        </p:txBody>
      </p:sp>
      <p:sp>
        <p:nvSpPr>
          <p:cNvPr id="12" name="文本框 11">
            <a:extLst>
              <a:ext uri="{FF2B5EF4-FFF2-40B4-BE49-F238E27FC236}">
                <a16:creationId xmlns:a16="http://schemas.microsoft.com/office/drawing/2014/main" id="{DD0747BB-E5E0-4D23-B6B0-ABDC1F6FE412}"/>
              </a:ext>
            </a:extLst>
          </p:cNvPr>
          <p:cNvSpPr txBox="1"/>
          <p:nvPr/>
        </p:nvSpPr>
        <p:spPr>
          <a:xfrm>
            <a:off x="-111660" y="3561522"/>
            <a:ext cx="1410890" cy="307777"/>
          </a:xfrm>
          <a:prstGeom prst="rect">
            <a:avLst/>
          </a:prstGeom>
          <a:noFill/>
        </p:spPr>
        <p:txBody>
          <a:bodyPr wrap="square">
            <a:spAutoFit/>
          </a:bodyPr>
          <a:lstStyle/>
          <a:p>
            <a:pPr algn="ctr"/>
            <a:r>
              <a:rPr lang="zh-CN" altLang="en-US" dirty="0"/>
              <a:t>通过 </a:t>
            </a:r>
            <a:r>
              <a:rPr lang="en-US" altLang="zh-CN" dirty="0"/>
              <a:t>R2 </a:t>
            </a:r>
            <a:r>
              <a:rPr lang="zh-CN" altLang="en-US" dirty="0"/>
              <a:t>电流</a:t>
            </a:r>
          </a:p>
        </p:txBody>
      </p:sp>
      <p:pic>
        <p:nvPicPr>
          <p:cNvPr id="4" name="图片 3">
            <a:extLst>
              <a:ext uri="{FF2B5EF4-FFF2-40B4-BE49-F238E27FC236}">
                <a16:creationId xmlns:a16="http://schemas.microsoft.com/office/drawing/2014/main" id="{0FF504E0-FD16-4D0F-8515-57D289A93A58}"/>
              </a:ext>
            </a:extLst>
          </p:cNvPr>
          <p:cNvPicPr>
            <a:picLocks noChangeAspect="1"/>
          </p:cNvPicPr>
          <p:nvPr/>
        </p:nvPicPr>
        <p:blipFill>
          <a:blip r:embed="rId3"/>
          <a:stretch>
            <a:fillRect/>
          </a:stretch>
        </p:blipFill>
        <p:spPr>
          <a:xfrm>
            <a:off x="1413354" y="738580"/>
            <a:ext cx="2939346" cy="2204510"/>
          </a:xfrm>
          <a:prstGeom prst="rect">
            <a:avLst/>
          </a:prstGeom>
        </p:spPr>
      </p:pic>
      <p:pic>
        <p:nvPicPr>
          <p:cNvPr id="13" name="图片 12">
            <a:extLst>
              <a:ext uri="{FF2B5EF4-FFF2-40B4-BE49-F238E27FC236}">
                <a16:creationId xmlns:a16="http://schemas.microsoft.com/office/drawing/2014/main" id="{EB60AA97-43CD-43F7-98DD-AACC74C93B32}"/>
              </a:ext>
            </a:extLst>
          </p:cNvPr>
          <p:cNvPicPr>
            <a:picLocks noChangeAspect="1"/>
          </p:cNvPicPr>
          <p:nvPr/>
        </p:nvPicPr>
        <p:blipFill>
          <a:blip r:embed="rId4"/>
          <a:stretch>
            <a:fillRect/>
          </a:stretch>
        </p:blipFill>
        <p:spPr>
          <a:xfrm>
            <a:off x="4791303" y="657087"/>
            <a:ext cx="3459080" cy="2102472"/>
          </a:xfrm>
          <a:prstGeom prst="rect">
            <a:avLst/>
          </a:prstGeom>
        </p:spPr>
      </p:pic>
      <p:pic>
        <p:nvPicPr>
          <p:cNvPr id="15" name="图片 14">
            <a:extLst>
              <a:ext uri="{FF2B5EF4-FFF2-40B4-BE49-F238E27FC236}">
                <a16:creationId xmlns:a16="http://schemas.microsoft.com/office/drawing/2014/main" id="{D06D7F24-D1A8-4D38-B037-E479351FEC62}"/>
              </a:ext>
            </a:extLst>
          </p:cNvPr>
          <p:cNvPicPr>
            <a:picLocks noChangeAspect="1"/>
          </p:cNvPicPr>
          <p:nvPr/>
        </p:nvPicPr>
        <p:blipFill>
          <a:blip r:embed="rId5"/>
          <a:stretch>
            <a:fillRect/>
          </a:stretch>
        </p:blipFill>
        <p:spPr>
          <a:xfrm>
            <a:off x="1376345" y="2943091"/>
            <a:ext cx="2939346" cy="2204510"/>
          </a:xfrm>
          <a:prstGeom prst="rect">
            <a:avLst/>
          </a:prstGeom>
        </p:spPr>
      </p:pic>
      <p:pic>
        <p:nvPicPr>
          <p:cNvPr id="17" name="图片 16">
            <a:extLst>
              <a:ext uri="{FF2B5EF4-FFF2-40B4-BE49-F238E27FC236}">
                <a16:creationId xmlns:a16="http://schemas.microsoft.com/office/drawing/2014/main" id="{ACF49846-5DFC-4B7D-BE0B-8ED1CCD8C1C6}"/>
              </a:ext>
            </a:extLst>
          </p:cNvPr>
          <p:cNvPicPr>
            <a:picLocks noChangeAspect="1"/>
          </p:cNvPicPr>
          <p:nvPr/>
        </p:nvPicPr>
        <p:blipFill>
          <a:blip r:embed="rId6"/>
          <a:stretch>
            <a:fillRect/>
          </a:stretch>
        </p:blipFill>
        <p:spPr>
          <a:xfrm>
            <a:off x="4772100" y="2836949"/>
            <a:ext cx="3626959" cy="2204511"/>
          </a:xfrm>
          <a:prstGeom prst="rect">
            <a:avLst/>
          </a:prstGeom>
        </p:spPr>
      </p:pic>
    </p:spTree>
    <p:extLst>
      <p:ext uri="{BB962C8B-B14F-4D97-AF65-F5344CB8AC3E}">
        <p14:creationId xmlns:p14="http://schemas.microsoft.com/office/powerpoint/2010/main" val="2343514435"/>
      </p:ext>
    </p:extLst>
  </p:cSld>
  <p:clrMapOvr>
    <a:masterClrMapping/>
  </p:clrMapOvr>
  <mc:AlternateContent xmlns:mc="http://schemas.openxmlformats.org/markup-compatibility/2006" xmlns:p14="http://schemas.microsoft.com/office/powerpoint/2010/main">
    <mc:Choice Requires="p14">
      <p:transition spd="slow">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3566637" y="276184"/>
            <a:ext cx="7680198" cy="461665"/>
          </a:xfrm>
          <a:prstGeom prst="rect">
            <a:avLst/>
          </a:prstGeom>
          <a:noFill/>
        </p:spPr>
        <p:txBody>
          <a:bodyPr wrap="square" rtlCol="0">
            <a:spAutoFit/>
          </a:bodyPr>
          <a:lstStyle/>
          <a:p>
            <a:pPr>
              <a:spcBef>
                <a:spcPts val="900"/>
              </a:spcBef>
              <a:spcAft>
                <a:spcPts val="900"/>
              </a:spcAft>
            </a:pPr>
            <a:r>
              <a:rPr lang="en-US" altLang="zh-CN" sz="2400" dirty="0" err="1">
                <a:solidFill>
                  <a:schemeClr val="accent1">
                    <a:lumMod val="50000"/>
                  </a:schemeClr>
                </a:solidFill>
                <a:latin typeface="Cambria" panose="02040503050406030204" pitchFamily="18" charset="0"/>
                <a:ea typeface="宋体" panose="02010600030101010101" pitchFamily="2" charset="-122"/>
                <a:cs typeface="Times New Roman" panose="02020603050405020304" pitchFamily="18" charset="0"/>
              </a:rPr>
              <a:t>buffer.sp</a:t>
            </a:r>
            <a:r>
              <a:rPr lang="en-US" altLang="zh-CN" sz="2400" dirty="0">
                <a:solidFill>
                  <a:schemeClr val="accent1">
                    <a:lumMod val="50000"/>
                  </a:schemeClr>
                </a:solidFill>
                <a:latin typeface="Cambria" panose="02040503050406030204" pitchFamily="18" charset="0"/>
                <a:ea typeface="宋体" panose="02010600030101010101" pitchFamily="2" charset="-122"/>
                <a:cs typeface="Times New Roman" panose="02020603050405020304" pitchFamily="18" charset="0"/>
              </a:rPr>
              <a:t> A</a:t>
            </a:r>
            <a:r>
              <a:rPr lang="en-US" altLang="zh-CN" sz="2400" dirty="0">
                <a:solidFill>
                  <a:schemeClr val="accent1">
                    <a:lumMod val="50000"/>
                  </a:schemeClr>
                </a:solidFill>
                <a:effectLst/>
                <a:latin typeface="Cambria" panose="02040503050406030204" pitchFamily="18" charset="0"/>
                <a:ea typeface="宋体" panose="02010600030101010101" pitchFamily="2" charset="-122"/>
                <a:cs typeface="Times New Roman" panose="02020603050405020304" pitchFamily="18" charset="0"/>
              </a:rPr>
              <a:t>C</a:t>
            </a:r>
            <a:r>
              <a:rPr lang="zh-CN" altLang="en-US" sz="2400" dirty="0">
                <a:solidFill>
                  <a:schemeClr val="accent1">
                    <a:lumMod val="50000"/>
                  </a:schemeClr>
                </a:solidFill>
                <a:latin typeface="Cambria" panose="02040503050406030204" pitchFamily="18" charset="0"/>
                <a:ea typeface="宋体" panose="02010600030101010101" pitchFamily="2" charset="-122"/>
                <a:cs typeface="Times New Roman" panose="02020603050405020304" pitchFamily="18" charset="0"/>
              </a:rPr>
              <a:t>扫描</a:t>
            </a:r>
            <a:r>
              <a:rPr lang="zh-CN" altLang="en-US" sz="2400" dirty="0">
                <a:solidFill>
                  <a:schemeClr val="accent1">
                    <a:lumMod val="50000"/>
                  </a:schemeClr>
                </a:solidFill>
                <a:effectLst/>
                <a:latin typeface="Cambria" panose="02040503050406030204" pitchFamily="18" charset="0"/>
                <a:ea typeface="宋体" panose="02010600030101010101" pitchFamily="2" charset="-122"/>
                <a:cs typeface="Times New Roman" panose="02020603050405020304" pitchFamily="18" charset="0"/>
              </a:rPr>
              <a:t>测试结果</a:t>
            </a:r>
            <a:endParaRPr lang="en-US" altLang="zh-CN" sz="2000" dirty="0">
              <a:solidFill>
                <a:schemeClr val="accent1">
                  <a:lumMod val="75000"/>
                </a:schemeClr>
              </a:solidFill>
              <a:effectLst/>
              <a:latin typeface="Cambria" panose="02040503050406030204" pitchFamily="18" charset="0"/>
              <a:ea typeface="宋体" panose="02010600030101010101" pitchFamily="2" charset="-122"/>
              <a:cs typeface="Times New Roman" panose="02020603050405020304" pitchFamily="18" charset="0"/>
            </a:endParaRPr>
          </a:p>
        </p:txBody>
      </p:sp>
      <p:sp>
        <p:nvSpPr>
          <p:cNvPr id="5" name="文本框 4"/>
          <p:cNvSpPr txBox="1"/>
          <p:nvPr/>
        </p:nvSpPr>
        <p:spPr>
          <a:xfrm>
            <a:off x="956945" y="214630"/>
            <a:ext cx="2188420" cy="584775"/>
          </a:xfrm>
          <a:prstGeom prst="rect">
            <a:avLst/>
          </a:prstGeom>
          <a:noFill/>
        </p:spPr>
        <p:txBody>
          <a:bodyPr wrap="none" rtlCol="0">
            <a:spAutoFit/>
          </a:bodyPr>
          <a:lstStyle/>
          <a:p>
            <a:r>
              <a:rPr lang="zh-CN" altLang="en-US" sz="3200" dirty="0">
                <a:solidFill>
                  <a:schemeClr val="accent5">
                    <a:lumMod val="75000"/>
                  </a:schemeClr>
                </a:solidFill>
                <a:effectLst>
                  <a:outerShdw blurRad="38100" dist="38100" dir="2700000" algn="tl">
                    <a:srgbClr val="000000">
                      <a:alpha val="43137"/>
                    </a:srgbClr>
                  </a:outerShdw>
                </a:effectLst>
                <a:cs typeface="+mn-ea"/>
              </a:rPr>
              <a:t>测试用例 </a:t>
            </a:r>
            <a:r>
              <a:rPr lang="en-US" altLang="zh-CN" sz="3200" dirty="0">
                <a:solidFill>
                  <a:schemeClr val="accent5">
                    <a:lumMod val="75000"/>
                  </a:schemeClr>
                </a:solidFill>
                <a:effectLst>
                  <a:outerShdw blurRad="38100" dist="38100" dir="2700000" algn="tl">
                    <a:srgbClr val="000000">
                      <a:alpha val="43137"/>
                    </a:srgbClr>
                  </a:outerShdw>
                </a:effectLst>
                <a:cs typeface="+mn-ea"/>
              </a:rPr>
              <a:t>1</a:t>
            </a:r>
            <a:endParaRPr lang="zh-CN" altLang="en-US" sz="3200" dirty="0">
              <a:solidFill>
                <a:schemeClr val="accent5">
                  <a:lumMod val="75000"/>
                </a:schemeClr>
              </a:solidFill>
              <a:effectLst>
                <a:outerShdw blurRad="38100" dist="38100" dir="2700000" algn="tl">
                  <a:srgbClr val="000000">
                    <a:alpha val="43137"/>
                  </a:srgbClr>
                </a:outerShdw>
              </a:effectLst>
              <a:cs typeface="+mn-ea"/>
            </a:endParaRPr>
          </a:p>
        </p:txBody>
      </p:sp>
      <p:sp>
        <p:nvSpPr>
          <p:cNvPr id="11" name="文本框 10">
            <a:extLst>
              <a:ext uri="{FF2B5EF4-FFF2-40B4-BE49-F238E27FC236}">
                <a16:creationId xmlns:a16="http://schemas.microsoft.com/office/drawing/2014/main" id="{3DF9D50F-1BE8-46B8-9870-B842ADF12CF1}"/>
              </a:ext>
            </a:extLst>
          </p:cNvPr>
          <p:cNvSpPr txBox="1"/>
          <p:nvPr/>
        </p:nvSpPr>
        <p:spPr>
          <a:xfrm>
            <a:off x="-111660" y="1450446"/>
            <a:ext cx="1410890" cy="523220"/>
          </a:xfrm>
          <a:prstGeom prst="rect">
            <a:avLst/>
          </a:prstGeom>
          <a:noFill/>
        </p:spPr>
        <p:txBody>
          <a:bodyPr wrap="square">
            <a:spAutoFit/>
          </a:bodyPr>
          <a:lstStyle/>
          <a:p>
            <a:pPr algn="ctr"/>
            <a:r>
              <a:rPr lang="en-US" altLang="zh-CN" dirty="0"/>
              <a:t>108 </a:t>
            </a:r>
            <a:r>
              <a:rPr lang="zh-CN" altLang="en-US" dirty="0"/>
              <a:t>节点电压幅频响应</a:t>
            </a:r>
          </a:p>
        </p:txBody>
      </p:sp>
      <p:sp>
        <p:nvSpPr>
          <p:cNvPr id="12" name="文本框 11">
            <a:extLst>
              <a:ext uri="{FF2B5EF4-FFF2-40B4-BE49-F238E27FC236}">
                <a16:creationId xmlns:a16="http://schemas.microsoft.com/office/drawing/2014/main" id="{DD0747BB-E5E0-4D23-B6B0-ABDC1F6FE412}"/>
              </a:ext>
            </a:extLst>
          </p:cNvPr>
          <p:cNvSpPr txBox="1"/>
          <p:nvPr/>
        </p:nvSpPr>
        <p:spPr>
          <a:xfrm>
            <a:off x="-111660" y="3561522"/>
            <a:ext cx="1410890" cy="523220"/>
          </a:xfrm>
          <a:prstGeom prst="rect">
            <a:avLst/>
          </a:prstGeom>
          <a:noFill/>
        </p:spPr>
        <p:txBody>
          <a:bodyPr wrap="square">
            <a:spAutoFit/>
          </a:bodyPr>
          <a:lstStyle/>
          <a:p>
            <a:pPr algn="ctr"/>
            <a:r>
              <a:rPr lang="en-US" altLang="zh-CN" dirty="0"/>
              <a:t>108 </a:t>
            </a:r>
            <a:r>
              <a:rPr lang="zh-CN" altLang="en-US" dirty="0"/>
              <a:t>节点电压相频响应</a:t>
            </a:r>
          </a:p>
        </p:txBody>
      </p:sp>
      <p:pic>
        <p:nvPicPr>
          <p:cNvPr id="3" name="图片 2">
            <a:extLst>
              <a:ext uri="{FF2B5EF4-FFF2-40B4-BE49-F238E27FC236}">
                <a16:creationId xmlns:a16="http://schemas.microsoft.com/office/drawing/2014/main" id="{5AE81D9E-0F1E-4E00-AC8D-F9816F01F990}"/>
              </a:ext>
            </a:extLst>
          </p:cNvPr>
          <p:cNvPicPr>
            <a:picLocks noChangeAspect="1"/>
          </p:cNvPicPr>
          <p:nvPr/>
        </p:nvPicPr>
        <p:blipFill>
          <a:blip r:embed="rId3"/>
          <a:stretch>
            <a:fillRect/>
          </a:stretch>
        </p:blipFill>
        <p:spPr>
          <a:xfrm>
            <a:off x="1607124" y="895350"/>
            <a:ext cx="2750131" cy="2062598"/>
          </a:xfrm>
          <a:prstGeom prst="rect">
            <a:avLst/>
          </a:prstGeom>
        </p:spPr>
      </p:pic>
      <p:pic>
        <p:nvPicPr>
          <p:cNvPr id="8" name="图片 7">
            <a:extLst>
              <a:ext uri="{FF2B5EF4-FFF2-40B4-BE49-F238E27FC236}">
                <a16:creationId xmlns:a16="http://schemas.microsoft.com/office/drawing/2014/main" id="{C69FDBAB-03E3-44A0-9D76-53B7C81254FF}"/>
              </a:ext>
            </a:extLst>
          </p:cNvPr>
          <p:cNvPicPr>
            <a:picLocks noChangeAspect="1"/>
          </p:cNvPicPr>
          <p:nvPr/>
        </p:nvPicPr>
        <p:blipFill>
          <a:blip r:embed="rId4"/>
          <a:stretch>
            <a:fillRect/>
          </a:stretch>
        </p:blipFill>
        <p:spPr>
          <a:xfrm>
            <a:off x="4925294" y="895350"/>
            <a:ext cx="3450814" cy="2097448"/>
          </a:xfrm>
          <a:prstGeom prst="rect">
            <a:avLst/>
          </a:prstGeom>
        </p:spPr>
      </p:pic>
      <p:pic>
        <p:nvPicPr>
          <p:cNvPr id="10" name="图片 9">
            <a:extLst>
              <a:ext uri="{FF2B5EF4-FFF2-40B4-BE49-F238E27FC236}">
                <a16:creationId xmlns:a16="http://schemas.microsoft.com/office/drawing/2014/main" id="{913E5C31-FB2C-45C2-A194-4D549053D3F0}"/>
              </a:ext>
            </a:extLst>
          </p:cNvPr>
          <p:cNvPicPr>
            <a:picLocks noChangeAspect="1"/>
          </p:cNvPicPr>
          <p:nvPr/>
        </p:nvPicPr>
        <p:blipFill>
          <a:blip r:embed="rId5"/>
          <a:stretch>
            <a:fillRect/>
          </a:stretch>
        </p:blipFill>
        <p:spPr>
          <a:xfrm>
            <a:off x="1557451" y="2952656"/>
            <a:ext cx="2921126" cy="2190844"/>
          </a:xfrm>
          <a:prstGeom prst="rect">
            <a:avLst/>
          </a:prstGeom>
        </p:spPr>
      </p:pic>
      <p:pic>
        <p:nvPicPr>
          <p:cNvPr id="16" name="图片 15">
            <a:extLst>
              <a:ext uri="{FF2B5EF4-FFF2-40B4-BE49-F238E27FC236}">
                <a16:creationId xmlns:a16="http://schemas.microsoft.com/office/drawing/2014/main" id="{343B994A-E07E-433D-8FC8-90EC8D5694A5}"/>
              </a:ext>
            </a:extLst>
          </p:cNvPr>
          <p:cNvPicPr>
            <a:picLocks noChangeAspect="1"/>
          </p:cNvPicPr>
          <p:nvPr/>
        </p:nvPicPr>
        <p:blipFill>
          <a:blip r:embed="rId6"/>
          <a:stretch>
            <a:fillRect/>
          </a:stretch>
        </p:blipFill>
        <p:spPr>
          <a:xfrm>
            <a:off x="4925294" y="3036018"/>
            <a:ext cx="3450814" cy="2097448"/>
          </a:xfrm>
          <a:prstGeom prst="rect">
            <a:avLst/>
          </a:prstGeom>
        </p:spPr>
      </p:pic>
    </p:spTree>
    <p:extLst>
      <p:ext uri="{BB962C8B-B14F-4D97-AF65-F5344CB8AC3E}">
        <p14:creationId xmlns:p14="http://schemas.microsoft.com/office/powerpoint/2010/main" val="766939313"/>
      </p:ext>
    </p:extLst>
  </p:cSld>
  <p:clrMapOvr>
    <a:masterClrMapping/>
  </p:clrMapOvr>
  <mc:AlternateContent xmlns:mc="http://schemas.openxmlformats.org/markup-compatibility/2006" xmlns:p14="http://schemas.microsoft.com/office/powerpoint/2010/main">
    <mc:Choice Requires="p14">
      <p:transition spd="slow">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descr="电路图" title="fig:">
            <a:extLst>
              <a:ext uri="{FF2B5EF4-FFF2-40B4-BE49-F238E27FC236}">
                <a16:creationId xmlns:a16="http://schemas.microsoft.com/office/drawing/2014/main" id="{72379317-954F-4E8E-986A-1B59EBC47D14}"/>
              </a:ext>
            </a:extLst>
          </p:cNvPr>
          <p:cNvPicPr/>
          <p:nvPr/>
        </p:nvPicPr>
        <p:blipFill>
          <a:blip r:embed="rId3"/>
          <a:stretch>
            <a:fillRect/>
          </a:stretch>
        </p:blipFill>
        <p:spPr bwMode="auto">
          <a:xfrm>
            <a:off x="659130" y="1088009"/>
            <a:ext cx="3840099" cy="3430794"/>
          </a:xfrm>
          <a:prstGeom prst="rect">
            <a:avLst/>
          </a:prstGeom>
          <a:noFill/>
          <a:ln w="9525">
            <a:noFill/>
            <a:headEnd/>
            <a:tailEnd/>
          </a:ln>
        </p:spPr>
      </p:pic>
      <p:sp>
        <p:nvSpPr>
          <p:cNvPr id="7" name="文本框 6"/>
          <p:cNvSpPr txBox="1"/>
          <p:nvPr/>
        </p:nvSpPr>
        <p:spPr>
          <a:xfrm>
            <a:off x="659130" y="1088009"/>
            <a:ext cx="7680198" cy="461665"/>
          </a:xfrm>
          <a:prstGeom prst="rect">
            <a:avLst/>
          </a:prstGeom>
          <a:noFill/>
        </p:spPr>
        <p:txBody>
          <a:bodyPr wrap="square" rtlCol="0">
            <a:spAutoFit/>
          </a:bodyPr>
          <a:lstStyle/>
          <a:p>
            <a:pPr>
              <a:spcBef>
                <a:spcPts val="900"/>
              </a:spcBef>
              <a:spcAft>
                <a:spcPts val="900"/>
              </a:spcAft>
            </a:pPr>
            <a:r>
              <a:rPr lang="zh-CN" altLang="en-US" sz="2400" dirty="0">
                <a:solidFill>
                  <a:schemeClr val="accent1">
                    <a:lumMod val="50000"/>
                  </a:schemeClr>
                </a:solidFill>
                <a:effectLst/>
                <a:latin typeface="Cambria" panose="02040503050406030204" pitchFamily="18" charset="0"/>
                <a:ea typeface="宋体" panose="02010600030101010101" pitchFamily="2" charset="-122"/>
                <a:cs typeface="Times New Roman" panose="02020603050405020304" pitchFamily="18" charset="0"/>
              </a:rPr>
              <a:t>电路图</a:t>
            </a:r>
            <a:endParaRPr lang="en-US" altLang="zh-CN" sz="2000" dirty="0">
              <a:solidFill>
                <a:schemeClr val="accent1">
                  <a:lumMod val="75000"/>
                </a:schemeClr>
              </a:solidFill>
              <a:effectLst/>
              <a:latin typeface="Cambria" panose="02040503050406030204" pitchFamily="18" charset="0"/>
              <a:ea typeface="宋体" panose="02010600030101010101" pitchFamily="2" charset="-122"/>
              <a:cs typeface="Times New Roman" panose="02020603050405020304" pitchFamily="18" charset="0"/>
            </a:endParaRPr>
          </a:p>
        </p:txBody>
      </p:sp>
      <p:sp>
        <p:nvSpPr>
          <p:cNvPr id="5" name="文本框 4"/>
          <p:cNvSpPr txBox="1"/>
          <p:nvPr/>
        </p:nvSpPr>
        <p:spPr>
          <a:xfrm>
            <a:off x="956945" y="214630"/>
            <a:ext cx="4232056" cy="584775"/>
          </a:xfrm>
          <a:prstGeom prst="rect">
            <a:avLst/>
          </a:prstGeom>
          <a:noFill/>
        </p:spPr>
        <p:txBody>
          <a:bodyPr wrap="none" rtlCol="0">
            <a:spAutoFit/>
          </a:bodyPr>
          <a:lstStyle/>
          <a:p>
            <a:r>
              <a:rPr lang="zh-CN" altLang="en-US" sz="3200" dirty="0">
                <a:solidFill>
                  <a:schemeClr val="accent5">
                    <a:lumMod val="75000"/>
                  </a:schemeClr>
                </a:solidFill>
                <a:effectLst>
                  <a:outerShdw blurRad="38100" dist="38100" dir="2700000" algn="tl">
                    <a:srgbClr val="000000">
                      <a:alpha val="43137"/>
                    </a:srgbClr>
                  </a:outerShdw>
                </a:effectLst>
                <a:cs typeface="+mn-ea"/>
              </a:rPr>
              <a:t>测试用例 </a:t>
            </a:r>
            <a:r>
              <a:rPr lang="en-US" altLang="zh-CN" sz="3200" dirty="0">
                <a:solidFill>
                  <a:schemeClr val="accent5">
                    <a:lumMod val="75000"/>
                  </a:schemeClr>
                </a:solidFill>
                <a:effectLst>
                  <a:outerShdw blurRad="38100" dist="38100" dir="2700000" algn="tl">
                    <a:srgbClr val="000000">
                      <a:alpha val="43137"/>
                    </a:srgbClr>
                  </a:outerShdw>
                </a:effectLst>
                <a:cs typeface="+mn-ea"/>
              </a:rPr>
              <a:t>2  </a:t>
            </a:r>
            <a:r>
              <a:rPr lang="en-US" altLang="zh-CN" sz="3200" dirty="0" err="1">
                <a:solidFill>
                  <a:schemeClr val="accent5">
                    <a:lumMod val="75000"/>
                  </a:schemeClr>
                </a:solidFill>
                <a:effectLst>
                  <a:outerShdw blurRad="38100" dist="38100" dir="2700000" algn="tl">
                    <a:srgbClr val="000000">
                      <a:alpha val="43137"/>
                    </a:srgbClr>
                  </a:outerShdw>
                </a:effectLst>
                <a:cs typeface="+mn-ea"/>
              </a:rPr>
              <a:t>diftest.sp</a:t>
            </a:r>
            <a:endParaRPr lang="zh-CN" altLang="en-US" sz="3200" dirty="0">
              <a:solidFill>
                <a:schemeClr val="accent5">
                  <a:lumMod val="75000"/>
                </a:schemeClr>
              </a:solidFill>
              <a:effectLst>
                <a:outerShdw blurRad="38100" dist="38100" dir="2700000" algn="tl">
                  <a:srgbClr val="000000">
                    <a:alpha val="43137"/>
                  </a:srgbClr>
                </a:outerShdw>
              </a:effectLst>
              <a:cs typeface="+mn-ea"/>
            </a:endParaRPr>
          </a:p>
        </p:txBody>
      </p:sp>
      <p:graphicFrame>
        <p:nvGraphicFramePr>
          <p:cNvPr id="8" name="表格 2">
            <a:extLst>
              <a:ext uri="{FF2B5EF4-FFF2-40B4-BE49-F238E27FC236}">
                <a16:creationId xmlns:a16="http://schemas.microsoft.com/office/drawing/2014/main" id="{C6489DCD-FEC1-4167-A2BE-125E6683F47B}"/>
              </a:ext>
            </a:extLst>
          </p:cNvPr>
          <p:cNvGraphicFramePr>
            <a:graphicFrameLocks noGrp="1"/>
          </p:cNvGraphicFramePr>
          <p:nvPr/>
        </p:nvGraphicFramePr>
        <p:xfrm>
          <a:off x="4572000" y="755223"/>
          <a:ext cx="4378386" cy="4173647"/>
        </p:xfrm>
        <a:graphic>
          <a:graphicData uri="http://schemas.openxmlformats.org/drawingml/2006/table">
            <a:tbl>
              <a:tblPr firstRow="1" bandRow="1">
                <a:tableStyleId>{5C22544A-7EE6-4342-B048-85BDC9FD1C3A}</a:tableStyleId>
              </a:tblPr>
              <a:tblGrid>
                <a:gridCol w="1289747">
                  <a:extLst>
                    <a:ext uri="{9D8B030D-6E8A-4147-A177-3AD203B41FA5}">
                      <a16:colId xmlns:a16="http://schemas.microsoft.com/office/drawing/2014/main" val="802280402"/>
                    </a:ext>
                  </a:extLst>
                </a:gridCol>
                <a:gridCol w="1395306">
                  <a:extLst>
                    <a:ext uri="{9D8B030D-6E8A-4147-A177-3AD203B41FA5}">
                      <a16:colId xmlns:a16="http://schemas.microsoft.com/office/drawing/2014/main" val="715329456"/>
                    </a:ext>
                  </a:extLst>
                </a:gridCol>
                <a:gridCol w="1693333">
                  <a:extLst>
                    <a:ext uri="{9D8B030D-6E8A-4147-A177-3AD203B41FA5}">
                      <a16:colId xmlns:a16="http://schemas.microsoft.com/office/drawing/2014/main" val="384481287"/>
                    </a:ext>
                  </a:extLst>
                </a:gridCol>
              </a:tblGrid>
              <a:tr h="333167">
                <a:tc>
                  <a:txBody>
                    <a:bodyPr/>
                    <a:lstStyle/>
                    <a:p>
                      <a:pPr algn="ctr"/>
                      <a:r>
                        <a:rPr lang="zh-CN" altLang="en-US" sz="1200" dirty="0"/>
                        <a:t>测试项目</a:t>
                      </a:r>
                    </a:p>
                  </a:txBody>
                  <a:tcPr/>
                </a:tc>
                <a:tc>
                  <a:txBody>
                    <a:bodyPr/>
                    <a:lstStyle/>
                    <a:p>
                      <a:pPr algn="ctr"/>
                      <a:r>
                        <a:rPr lang="zh-CN" altLang="en-US" sz="1200" dirty="0"/>
                        <a:t>项目测试结果</a:t>
                      </a:r>
                    </a:p>
                  </a:txBody>
                  <a:tcPr/>
                </a:tc>
                <a:tc>
                  <a:txBody>
                    <a:bodyPr/>
                    <a:lstStyle/>
                    <a:p>
                      <a:pPr algn="ctr"/>
                      <a:r>
                        <a:rPr lang="en-US" altLang="zh-CN" sz="1200" dirty="0" err="1"/>
                        <a:t>Hspice</a:t>
                      </a:r>
                      <a:r>
                        <a:rPr lang="zh-CN" altLang="en-US" sz="1200" dirty="0"/>
                        <a:t>仿真结果</a:t>
                      </a:r>
                    </a:p>
                  </a:txBody>
                  <a:tcPr/>
                </a:tc>
                <a:extLst>
                  <a:ext uri="{0D108BD9-81ED-4DB2-BD59-A6C34878D82A}">
                    <a16:rowId xmlns:a16="http://schemas.microsoft.com/office/drawing/2014/main" val="595427387"/>
                  </a:ext>
                </a:extLst>
              </a:tr>
              <a:tr h="263520">
                <a:tc>
                  <a:txBody>
                    <a:bodyPr/>
                    <a:lstStyle/>
                    <a:p>
                      <a:pPr algn="ctr"/>
                      <a:r>
                        <a:rPr lang="en-US" altLang="zh-CN" sz="1200" dirty="0"/>
                        <a:t>102 </a:t>
                      </a:r>
                      <a:r>
                        <a:rPr lang="zh-CN" altLang="en-US" sz="1200" dirty="0"/>
                        <a:t>节点电压</a:t>
                      </a:r>
                    </a:p>
                  </a:txBody>
                  <a:tcPr/>
                </a:tc>
                <a:tc>
                  <a:txBody>
                    <a:bodyPr/>
                    <a:lstStyle/>
                    <a:p>
                      <a:pPr algn="ctr"/>
                      <a:r>
                        <a:rPr lang="en-US" altLang="zh-CN" sz="1200" dirty="0"/>
                        <a:t>0.18108V</a:t>
                      </a:r>
                      <a:endParaRPr lang="zh-CN" altLang="en-US" sz="1200" dirty="0"/>
                    </a:p>
                  </a:txBody>
                  <a:tcPr/>
                </a:tc>
                <a:tc>
                  <a:txBody>
                    <a:bodyPr/>
                    <a:lstStyle/>
                    <a:p>
                      <a:pPr algn="ctr"/>
                      <a:r>
                        <a:rPr lang="en-US" altLang="zh-CN" sz="1200" dirty="0"/>
                        <a:t>180.1583mV</a:t>
                      </a:r>
                      <a:endParaRPr lang="zh-CN" altLang="en-US" sz="1200" dirty="0"/>
                    </a:p>
                  </a:txBody>
                  <a:tcPr/>
                </a:tc>
                <a:extLst>
                  <a:ext uri="{0D108BD9-81ED-4DB2-BD59-A6C34878D82A}">
                    <a16:rowId xmlns:a16="http://schemas.microsoft.com/office/drawing/2014/main" val="1845664003"/>
                  </a:ext>
                </a:extLst>
              </a:tr>
              <a:tr h="260134">
                <a:tc>
                  <a:txBody>
                    <a:bodyPr/>
                    <a:lstStyle/>
                    <a:p>
                      <a:pPr algn="ctr"/>
                      <a:r>
                        <a:rPr lang="en-US" altLang="zh-CN" sz="1200" dirty="0"/>
                        <a:t>103 </a:t>
                      </a:r>
                      <a:r>
                        <a:rPr lang="zh-CN" altLang="en-US" sz="1200" dirty="0"/>
                        <a:t>节点电压</a:t>
                      </a:r>
                    </a:p>
                  </a:txBody>
                  <a:tcPr/>
                </a:tc>
                <a:tc>
                  <a:txBody>
                    <a:bodyPr/>
                    <a:lstStyle/>
                    <a:p>
                      <a:pPr algn="ctr"/>
                      <a:r>
                        <a:rPr lang="en-US" altLang="zh-CN" sz="1200" dirty="0"/>
                        <a:t>0.10141V</a:t>
                      </a:r>
                      <a:endParaRPr lang="zh-CN" altLang="en-US" sz="1200" dirty="0"/>
                    </a:p>
                  </a:txBody>
                  <a:tcPr/>
                </a:tc>
                <a:tc>
                  <a:txBody>
                    <a:bodyPr/>
                    <a:lstStyle/>
                    <a:p>
                      <a:pPr algn="ctr"/>
                      <a:r>
                        <a:rPr lang="en-US" altLang="zh-CN" sz="1200" dirty="0"/>
                        <a:t>100.7527mV</a:t>
                      </a:r>
                      <a:endParaRPr lang="zh-CN" altLang="en-US" sz="1200" dirty="0"/>
                    </a:p>
                  </a:txBody>
                  <a:tcPr/>
                </a:tc>
                <a:extLst>
                  <a:ext uri="{0D108BD9-81ED-4DB2-BD59-A6C34878D82A}">
                    <a16:rowId xmlns:a16="http://schemas.microsoft.com/office/drawing/2014/main" val="2889831737"/>
                  </a:ext>
                </a:extLst>
              </a:tr>
              <a:tr h="236427">
                <a:tc>
                  <a:txBody>
                    <a:bodyPr/>
                    <a:lstStyle/>
                    <a:p>
                      <a:pPr algn="ctr"/>
                      <a:r>
                        <a:rPr lang="en-US" altLang="zh-CN" sz="1200" dirty="0"/>
                        <a:t>104 </a:t>
                      </a:r>
                      <a:r>
                        <a:rPr lang="zh-CN" altLang="en-US" sz="1200" dirty="0"/>
                        <a:t>节点电压</a:t>
                      </a:r>
                    </a:p>
                  </a:txBody>
                  <a:tcPr/>
                </a:tc>
                <a:tc>
                  <a:txBody>
                    <a:bodyPr/>
                    <a:lstStyle/>
                    <a:p>
                      <a:pPr algn="ctr"/>
                      <a:r>
                        <a:rPr lang="en-US" altLang="zh-CN" sz="1200" dirty="0"/>
                        <a:t>0.17607V</a:t>
                      </a:r>
                      <a:endParaRPr lang="zh-CN" altLang="en-US" sz="1200" dirty="0"/>
                    </a:p>
                  </a:txBody>
                  <a:tcPr/>
                </a:tc>
                <a:tc>
                  <a:txBody>
                    <a:bodyPr/>
                    <a:lstStyle/>
                    <a:p>
                      <a:pPr algn="ctr"/>
                      <a:r>
                        <a:rPr lang="en-US" altLang="zh-CN" sz="1200" dirty="0"/>
                        <a:t>175.2094mV</a:t>
                      </a:r>
                      <a:endParaRPr lang="zh-CN" altLang="en-US" sz="1200" dirty="0"/>
                    </a:p>
                  </a:txBody>
                  <a:tcPr/>
                </a:tc>
                <a:extLst>
                  <a:ext uri="{0D108BD9-81ED-4DB2-BD59-A6C34878D82A}">
                    <a16:rowId xmlns:a16="http://schemas.microsoft.com/office/drawing/2014/main" val="597829039"/>
                  </a:ext>
                </a:extLst>
              </a:tr>
              <a:tr h="246587">
                <a:tc>
                  <a:txBody>
                    <a:bodyPr/>
                    <a:lstStyle/>
                    <a:p>
                      <a:pPr algn="ctr"/>
                      <a:r>
                        <a:rPr lang="en-US" altLang="zh-CN" sz="1200" dirty="0"/>
                        <a:t>105 </a:t>
                      </a:r>
                      <a:r>
                        <a:rPr lang="zh-CN" altLang="en-US" sz="1200" dirty="0"/>
                        <a:t>节点电压</a:t>
                      </a:r>
                    </a:p>
                  </a:txBody>
                  <a:tcPr/>
                </a:tc>
                <a:tc>
                  <a:txBody>
                    <a:bodyPr/>
                    <a:lstStyle/>
                    <a:p>
                      <a:pPr algn="ctr"/>
                      <a:r>
                        <a:rPr lang="en-US" altLang="zh-CN" sz="1200" dirty="0"/>
                        <a:t>0.002261V</a:t>
                      </a:r>
                      <a:endParaRPr lang="zh-CN" altLang="en-US" sz="1200" dirty="0"/>
                    </a:p>
                  </a:txBody>
                  <a:tcPr/>
                </a:tc>
                <a:tc>
                  <a:txBody>
                    <a:bodyPr/>
                    <a:lstStyle/>
                    <a:p>
                      <a:pPr algn="ctr"/>
                      <a:r>
                        <a:rPr lang="en-US" altLang="zh-CN" sz="1200" dirty="0"/>
                        <a:t>2.2614mV</a:t>
                      </a:r>
                      <a:endParaRPr lang="zh-CN" altLang="en-US" sz="1200" dirty="0"/>
                    </a:p>
                  </a:txBody>
                  <a:tcPr/>
                </a:tc>
                <a:extLst>
                  <a:ext uri="{0D108BD9-81ED-4DB2-BD59-A6C34878D82A}">
                    <a16:rowId xmlns:a16="http://schemas.microsoft.com/office/drawing/2014/main" val="3195940500"/>
                  </a:ext>
                </a:extLst>
              </a:tr>
              <a:tr h="249974">
                <a:tc>
                  <a:txBody>
                    <a:bodyPr/>
                    <a:lstStyle/>
                    <a:p>
                      <a:pPr algn="ctr"/>
                      <a:r>
                        <a:rPr lang="en-US" altLang="zh-CN" sz="1200" dirty="0"/>
                        <a:t>121 </a:t>
                      </a:r>
                      <a:r>
                        <a:rPr lang="zh-CN" altLang="en-US" sz="1200" dirty="0"/>
                        <a:t>节点电压</a:t>
                      </a:r>
                    </a:p>
                  </a:txBody>
                  <a:tcPr/>
                </a:tc>
                <a:tc>
                  <a:txBody>
                    <a:bodyPr/>
                    <a:lstStyle/>
                    <a:p>
                      <a:pPr algn="ctr"/>
                      <a:r>
                        <a:rPr lang="en-US" altLang="zh-CN" sz="1200" dirty="0"/>
                        <a:t>0.097246V</a:t>
                      </a:r>
                      <a:endParaRPr lang="zh-CN" altLang="en-US" sz="1200" dirty="0"/>
                    </a:p>
                  </a:txBody>
                  <a:tcPr/>
                </a:tc>
                <a:tc>
                  <a:txBody>
                    <a:bodyPr/>
                    <a:lstStyle/>
                    <a:p>
                      <a:pPr algn="ctr"/>
                      <a:r>
                        <a:rPr lang="en-US" altLang="zh-CN" sz="1200" dirty="0"/>
                        <a:t>96.5883mV</a:t>
                      </a:r>
                      <a:endParaRPr lang="zh-CN" altLang="en-US" sz="1200" dirty="0"/>
                    </a:p>
                  </a:txBody>
                  <a:tcPr/>
                </a:tc>
                <a:extLst>
                  <a:ext uri="{0D108BD9-81ED-4DB2-BD59-A6C34878D82A}">
                    <a16:rowId xmlns:a16="http://schemas.microsoft.com/office/drawing/2014/main" val="2766082981"/>
                  </a:ext>
                </a:extLst>
              </a:tr>
              <a:tr h="259169">
                <a:tc>
                  <a:txBody>
                    <a:bodyPr/>
                    <a:lstStyle/>
                    <a:p>
                      <a:pPr algn="ctr"/>
                      <a:r>
                        <a:rPr lang="en-US" altLang="zh-CN" sz="1200" dirty="0"/>
                        <a:t>D1 </a:t>
                      </a:r>
                      <a:r>
                        <a:rPr lang="zh-CN" altLang="en-US" sz="1200" dirty="0"/>
                        <a:t>电流</a:t>
                      </a:r>
                    </a:p>
                  </a:txBody>
                  <a:tcPr/>
                </a:tc>
                <a:tc>
                  <a:txBody>
                    <a:bodyPr/>
                    <a:lstStyle/>
                    <a:p>
                      <a:pPr algn="ctr"/>
                      <a:r>
                        <a:rPr lang="en-US" altLang="zh-CN" sz="1200" dirty="0"/>
                        <a:t>-1.7607e-06A</a:t>
                      </a:r>
                      <a:endParaRPr lang="zh-CN" altLang="en-US" sz="1200" dirty="0"/>
                    </a:p>
                  </a:txBody>
                  <a:tcPr/>
                </a:tc>
                <a:tc>
                  <a:txBody>
                    <a:bodyPr/>
                    <a:lstStyle/>
                    <a:p>
                      <a:pPr algn="ctr"/>
                      <a:r>
                        <a:rPr lang="en-US" altLang="zh-CN" sz="1200" dirty="0"/>
                        <a:t>-1.7521uA</a:t>
                      </a:r>
                      <a:endParaRPr lang="zh-CN" altLang="en-US" sz="1200" dirty="0"/>
                    </a:p>
                  </a:txBody>
                  <a:tcPr/>
                </a:tc>
                <a:extLst>
                  <a:ext uri="{0D108BD9-81ED-4DB2-BD59-A6C34878D82A}">
                    <a16:rowId xmlns:a16="http://schemas.microsoft.com/office/drawing/2014/main" val="2755020741"/>
                  </a:ext>
                </a:extLst>
              </a:tr>
              <a:tr h="259169">
                <a:tc>
                  <a:txBody>
                    <a:bodyPr/>
                    <a:lstStyle/>
                    <a:p>
                      <a:pPr algn="ctr"/>
                      <a:r>
                        <a:rPr lang="en-US" altLang="zh-CN" sz="1200" dirty="0"/>
                        <a:t>D2 </a:t>
                      </a:r>
                      <a:r>
                        <a:rPr lang="zh-CN" altLang="en-US" sz="1200" dirty="0"/>
                        <a:t>电流</a:t>
                      </a:r>
                    </a:p>
                  </a:txBody>
                  <a:tcPr/>
                </a:tc>
                <a:tc>
                  <a:txBody>
                    <a:bodyPr/>
                    <a:lstStyle/>
                    <a:p>
                      <a:pPr algn="ctr"/>
                      <a:r>
                        <a:rPr lang="en-US" altLang="zh-CN" sz="1200" dirty="0"/>
                        <a:t>0.0004522A</a:t>
                      </a:r>
                      <a:endParaRPr lang="zh-CN" altLang="en-US" sz="1200" dirty="0"/>
                    </a:p>
                  </a:txBody>
                  <a:tcPr/>
                </a:tc>
                <a:tc>
                  <a:txBody>
                    <a:bodyPr/>
                    <a:lstStyle/>
                    <a:p>
                      <a:pPr algn="ctr"/>
                      <a:r>
                        <a:rPr lang="en-US" altLang="zh-CN" sz="1200" dirty="0"/>
                        <a:t>452.2701uA</a:t>
                      </a:r>
                      <a:endParaRPr lang="zh-CN" altLang="en-US" sz="1200" dirty="0"/>
                    </a:p>
                  </a:txBody>
                  <a:tcPr/>
                </a:tc>
                <a:extLst>
                  <a:ext uri="{0D108BD9-81ED-4DB2-BD59-A6C34878D82A}">
                    <a16:rowId xmlns:a16="http://schemas.microsoft.com/office/drawing/2014/main" val="64242113"/>
                  </a:ext>
                </a:extLst>
              </a:tr>
              <a:tr h="259169">
                <a:tc>
                  <a:txBody>
                    <a:bodyPr/>
                    <a:lstStyle/>
                    <a:p>
                      <a:pPr algn="ctr"/>
                      <a:r>
                        <a:rPr lang="en-US" altLang="zh-CN" sz="1200" dirty="0"/>
                        <a:t>M1 </a:t>
                      </a:r>
                      <a:r>
                        <a:rPr lang="zh-CN" altLang="en-US" sz="1200" dirty="0"/>
                        <a:t>电流</a:t>
                      </a:r>
                    </a:p>
                  </a:txBody>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CN" sz="1200" dirty="0"/>
                        <a:t>0.00096045A</a:t>
                      </a:r>
                      <a:endParaRPr lang="zh-CN" altLang="en-US" sz="1200" dirty="0"/>
                    </a:p>
                  </a:txBody>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CN" sz="1200" dirty="0"/>
                        <a:t>960.5029uA</a:t>
                      </a:r>
                      <a:endParaRPr lang="zh-CN" altLang="en-US" sz="1200" dirty="0"/>
                    </a:p>
                  </a:txBody>
                  <a:tcPr/>
                </a:tc>
                <a:extLst>
                  <a:ext uri="{0D108BD9-81ED-4DB2-BD59-A6C34878D82A}">
                    <a16:rowId xmlns:a16="http://schemas.microsoft.com/office/drawing/2014/main" val="3855501230"/>
                  </a:ext>
                </a:extLst>
              </a:tr>
              <a:tr h="259169">
                <a:tc>
                  <a:txBody>
                    <a:bodyPr/>
                    <a:lstStyle/>
                    <a:p>
                      <a:pPr algn="ctr"/>
                      <a:r>
                        <a:rPr lang="en-US" altLang="zh-CN" sz="1200" dirty="0"/>
                        <a:t>M2 </a:t>
                      </a:r>
                      <a:r>
                        <a:rPr lang="zh-CN" altLang="en-US" sz="1200" dirty="0"/>
                        <a:t>电流</a:t>
                      </a:r>
                    </a:p>
                  </a:txBody>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CN" sz="1200" dirty="0"/>
                        <a:t>4.0519e-05V</a:t>
                      </a:r>
                      <a:endParaRPr lang="zh-CN" altLang="en-US" sz="1200" dirty="0"/>
                    </a:p>
                  </a:txBody>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CN" sz="1200" dirty="0"/>
                        <a:t>40.463uA</a:t>
                      </a:r>
                      <a:endParaRPr lang="zh-CN" altLang="en-US" sz="1200" dirty="0"/>
                    </a:p>
                  </a:txBody>
                  <a:tcPr/>
                </a:tc>
                <a:extLst>
                  <a:ext uri="{0D108BD9-81ED-4DB2-BD59-A6C34878D82A}">
                    <a16:rowId xmlns:a16="http://schemas.microsoft.com/office/drawing/2014/main" val="557006273"/>
                  </a:ext>
                </a:extLst>
              </a:tr>
              <a:tr h="259169">
                <a:tc>
                  <a:txBody>
                    <a:bodyPr/>
                    <a:lstStyle/>
                    <a:p>
                      <a:pPr algn="ctr"/>
                      <a:r>
                        <a:rPr lang="en-US" altLang="zh-CN" sz="1200" dirty="0"/>
                        <a:t>M3 </a:t>
                      </a:r>
                      <a:r>
                        <a:rPr lang="zh-CN" altLang="en-US" sz="1200" dirty="0"/>
                        <a:t>电流</a:t>
                      </a:r>
                    </a:p>
                  </a:txBody>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CN" sz="1200" dirty="0"/>
                        <a:t>-0.00096221A</a:t>
                      </a:r>
                      <a:endParaRPr lang="zh-CN" altLang="en-US" sz="1200" dirty="0"/>
                    </a:p>
                  </a:txBody>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CN" sz="1200" dirty="0"/>
                        <a:t>-962.2550uA</a:t>
                      </a:r>
                      <a:endParaRPr lang="zh-CN" altLang="en-US" sz="1200" dirty="0"/>
                    </a:p>
                  </a:txBody>
                  <a:tcPr/>
                </a:tc>
                <a:extLst>
                  <a:ext uri="{0D108BD9-81ED-4DB2-BD59-A6C34878D82A}">
                    <a16:rowId xmlns:a16="http://schemas.microsoft.com/office/drawing/2014/main" val="386688338"/>
                  </a:ext>
                </a:extLst>
              </a:tr>
              <a:tr h="0">
                <a:tc>
                  <a:txBody>
                    <a:bodyPr/>
                    <a:lstStyle/>
                    <a:p>
                      <a:pPr algn="ctr"/>
                      <a:r>
                        <a:rPr lang="en-US" altLang="zh-CN" sz="1200" dirty="0"/>
                        <a:t>M4 </a:t>
                      </a:r>
                      <a:r>
                        <a:rPr lang="zh-CN" altLang="en-US" sz="1200" dirty="0"/>
                        <a:t>电流</a:t>
                      </a:r>
                    </a:p>
                  </a:txBody>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CN" sz="1200" dirty="0"/>
                        <a:t>-0.00049272A</a:t>
                      </a:r>
                      <a:endParaRPr lang="zh-CN" altLang="en-US" sz="1200" dirty="0"/>
                    </a:p>
                  </a:txBody>
                  <a:tcPr/>
                </a:tc>
                <a:tc>
                  <a:txBody>
                    <a:bodyPr/>
                    <a:lstStyle/>
                    <a:p>
                      <a:pPr algn="ctr"/>
                      <a:r>
                        <a:rPr lang="en-US" altLang="zh-CN" sz="1200" dirty="0"/>
                        <a:t>-492.7331uA</a:t>
                      </a:r>
                      <a:endParaRPr lang="zh-CN" altLang="en-US" sz="1200" dirty="0"/>
                    </a:p>
                  </a:txBody>
                  <a:tcPr/>
                </a:tc>
                <a:extLst>
                  <a:ext uri="{0D108BD9-81ED-4DB2-BD59-A6C34878D82A}">
                    <a16:rowId xmlns:a16="http://schemas.microsoft.com/office/drawing/2014/main" val="3130503601"/>
                  </a:ext>
                </a:extLst>
              </a:tr>
              <a:tr h="182880">
                <a:tc>
                  <a:txBody>
                    <a:bodyPr/>
                    <a:lstStyle/>
                    <a:p>
                      <a:pPr algn="ctr"/>
                      <a:r>
                        <a:rPr lang="en-US" altLang="zh-CN" sz="1200" dirty="0"/>
                        <a:t>Rload2(+) </a:t>
                      </a:r>
                      <a:r>
                        <a:rPr lang="zh-CN" altLang="en-US" sz="1200" dirty="0"/>
                        <a:t>电流</a:t>
                      </a:r>
                    </a:p>
                  </a:txBody>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CN" sz="1200" dirty="0"/>
                        <a:t>0.0004522A</a:t>
                      </a:r>
                      <a:endParaRPr lang="zh-CN" altLang="en-US" sz="1200" dirty="0"/>
                    </a:p>
                  </a:txBody>
                  <a:tcPr/>
                </a:tc>
                <a:tc>
                  <a:txBody>
                    <a:bodyPr/>
                    <a:lstStyle/>
                    <a:p>
                      <a:pPr algn="ctr"/>
                      <a:r>
                        <a:rPr lang="en-US" altLang="zh-CN" sz="1200" dirty="0"/>
                        <a:t>452.2701uA</a:t>
                      </a:r>
                      <a:endParaRPr lang="zh-CN" altLang="en-US" sz="1200" dirty="0"/>
                    </a:p>
                  </a:txBody>
                  <a:tcPr/>
                </a:tc>
                <a:extLst>
                  <a:ext uri="{0D108BD9-81ED-4DB2-BD59-A6C34878D82A}">
                    <a16:rowId xmlns:a16="http://schemas.microsoft.com/office/drawing/2014/main" val="3695246954"/>
                  </a:ext>
                </a:extLst>
              </a:tr>
              <a:tr h="137160">
                <a:tc>
                  <a:txBody>
                    <a:bodyPr/>
                    <a:lstStyle/>
                    <a:p>
                      <a:pPr algn="ctr"/>
                      <a:r>
                        <a:rPr lang="en-US" altLang="zh-CN" sz="1200" dirty="0" err="1"/>
                        <a:t>Rss</a:t>
                      </a:r>
                      <a:r>
                        <a:rPr lang="en-US" altLang="zh-CN" sz="1200" dirty="0"/>
                        <a:t>(+) </a:t>
                      </a:r>
                      <a:r>
                        <a:rPr lang="zh-CN" altLang="en-US" sz="1200" dirty="0"/>
                        <a:t>电流</a:t>
                      </a:r>
                    </a:p>
                  </a:txBody>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CN" sz="1200" dirty="0"/>
                        <a:t>9.7246e-07A</a:t>
                      </a:r>
                      <a:endParaRPr lang="zh-CN" altLang="en-US" sz="1200" dirty="0"/>
                    </a:p>
                  </a:txBody>
                  <a:tcPr/>
                </a:tc>
                <a:tc>
                  <a:txBody>
                    <a:bodyPr/>
                    <a:lstStyle/>
                    <a:p>
                      <a:pPr algn="ctr"/>
                      <a:r>
                        <a:rPr lang="en-US" altLang="zh-CN" sz="1200" dirty="0"/>
                        <a:t>965.8828nA</a:t>
                      </a:r>
                      <a:endParaRPr lang="zh-CN" altLang="en-US" sz="1200" dirty="0"/>
                    </a:p>
                  </a:txBody>
                  <a:tcPr/>
                </a:tc>
                <a:extLst>
                  <a:ext uri="{0D108BD9-81ED-4DB2-BD59-A6C34878D82A}">
                    <a16:rowId xmlns:a16="http://schemas.microsoft.com/office/drawing/2014/main" val="4005055504"/>
                  </a:ext>
                </a:extLst>
              </a:tr>
              <a:tr h="137160">
                <a:tc>
                  <a:txBody>
                    <a:bodyPr/>
                    <a:lstStyle/>
                    <a:p>
                      <a:pPr algn="ctr"/>
                      <a:r>
                        <a:rPr lang="en-US" altLang="zh-CN" sz="1200" dirty="0" err="1"/>
                        <a:t>Iref</a:t>
                      </a:r>
                      <a:r>
                        <a:rPr lang="en-US" altLang="zh-CN" sz="1200" dirty="0"/>
                        <a:t>(+) </a:t>
                      </a:r>
                      <a:r>
                        <a:rPr lang="zh-CN" altLang="en-US" sz="1200" dirty="0"/>
                        <a:t>电流</a:t>
                      </a:r>
                    </a:p>
                  </a:txBody>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CN" sz="1200" dirty="0"/>
                        <a:t>0.001A</a:t>
                      </a:r>
                      <a:endParaRPr lang="zh-CN" altLang="en-US" sz="1200" dirty="0"/>
                    </a:p>
                  </a:txBody>
                  <a:tcPr/>
                </a:tc>
                <a:tc>
                  <a:txBody>
                    <a:bodyPr/>
                    <a:lstStyle/>
                    <a:p>
                      <a:pPr algn="ctr"/>
                      <a:r>
                        <a:rPr lang="en-US" altLang="zh-CN" sz="1200" dirty="0"/>
                        <a:t>1.0000mA</a:t>
                      </a:r>
                      <a:endParaRPr lang="zh-CN" altLang="en-US" sz="1200" dirty="0"/>
                    </a:p>
                  </a:txBody>
                  <a:tcPr/>
                </a:tc>
                <a:extLst>
                  <a:ext uri="{0D108BD9-81ED-4DB2-BD59-A6C34878D82A}">
                    <a16:rowId xmlns:a16="http://schemas.microsoft.com/office/drawing/2014/main" val="73003228"/>
                  </a:ext>
                </a:extLst>
              </a:tr>
            </a:tbl>
          </a:graphicData>
        </a:graphic>
      </p:graphicFrame>
    </p:spTree>
    <p:extLst>
      <p:ext uri="{BB962C8B-B14F-4D97-AF65-F5344CB8AC3E}">
        <p14:creationId xmlns:p14="http://schemas.microsoft.com/office/powerpoint/2010/main" val="2551466506"/>
      </p:ext>
    </p:extLst>
  </p:cSld>
  <p:clrMapOvr>
    <a:masterClrMapping/>
  </p:clrMapOvr>
  <mc:AlternateContent xmlns:mc="http://schemas.openxmlformats.org/markup-compatibility/2006" xmlns:p14="http://schemas.microsoft.com/office/powerpoint/2010/main">
    <mc:Choice Requires="p14">
      <p:transition spd="slow">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3566637" y="276184"/>
            <a:ext cx="7680198" cy="461665"/>
          </a:xfrm>
          <a:prstGeom prst="rect">
            <a:avLst/>
          </a:prstGeom>
          <a:noFill/>
        </p:spPr>
        <p:txBody>
          <a:bodyPr wrap="square" rtlCol="0">
            <a:spAutoFit/>
          </a:bodyPr>
          <a:lstStyle/>
          <a:p>
            <a:pPr>
              <a:spcBef>
                <a:spcPts val="900"/>
              </a:spcBef>
              <a:spcAft>
                <a:spcPts val="900"/>
              </a:spcAft>
            </a:pPr>
            <a:r>
              <a:rPr lang="en-US" altLang="zh-CN" sz="2400" dirty="0" err="1">
                <a:solidFill>
                  <a:schemeClr val="accent1">
                    <a:lumMod val="50000"/>
                  </a:schemeClr>
                </a:solidFill>
                <a:latin typeface="Cambria" panose="02040503050406030204" pitchFamily="18" charset="0"/>
                <a:ea typeface="宋体" panose="02010600030101010101" pitchFamily="2" charset="-122"/>
                <a:cs typeface="Times New Roman" panose="02020603050405020304" pitchFamily="18" charset="0"/>
              </a:rPr>
              <a:t>d</a:t>
            </a:r>
            <a:r>
              <a:rPr lang="en-US" altLang="zh-CN" sz="2400" dirty="0" err="1">
                <a:solidFill>
                  <a:schemeClr val="accent1">
                    <a:lumMod val="50000"/>
                  </a:schemeClr>
                </a:solidFill>
                <a:effectLst/>
                <a:latin typeface="Cambria" panose="02040503050406030204" pitchFamily="18" charset="0"/>
                <a:ea typeface="宋体" panose="02010600030101010101" pitchFamily="2" charset="-122"/>
                <a:cs typeface="Times New Roman" panose="02020603050405020304" pitchFamily="18" charset="0"/>
              </a:rPr>
              <a:t>iftest.sp</a:t>
            </a:r>
            <a:r>
              <a:rPr lang="en-US" altLang="zh-CN" sz="2400" dirty="0">
                <a:solidFill>
                  <a:schemeClr val="accent1">
                    <a:lumMod val="50000"/>
                  </a:schemeClr>
                </a:solidFill>
                <a:effectLst/>
                <a:latin typeface="Cambria" panose="02040503050406030204" pitchFamily="18" charset="0"/>
                <a:ea typeface="宋体" panose="02010600030101010101" pitchFamily="2" charset="-122"/>
                <a:cs typeface="Times New Roman" panose="02020603050405020304" pitchFamily="18" charset="0"/>
              </a:rPr>
              <a:t> DC</a:t>
            </a:r>
            <a:r>
              <a:rPr lang="zh-CN" altLang="en-US" sz="2400" dirty="0">
                <a:solidFill>
                  <a:schemeClr val="accent1">
                    <a:lumMod val="50000"/>
                  </a:schemeClr>
                </a:solidFill>
                <a:latin typeface="Cambria" panose="02040503050406030204" pitchFamily="18" charset="0"/>
                <a:ea typeface="宋体" panose="02010600030101010101" pitchFamily="2" charset="-122"/>
                <a:cs typeface="Times New Roman" panose="02020603050405020304" pitchFamily="18" charset="0"/>
              </a:rPr>
              <a:t>扫描</a:t>
            </a:r>
            <a:r>
              <a:rPr lang="zh-CN" altLang="en-US" sz="2400" dirty="0">
                <a:solidFill>
                  <a:schemeClr val="accent1">
                    <a:lumMod val="50000"/>
                  </a:schemeClr>
                </a:solidFill>
                <a:effectLst/>
                <a:latin typeface="Cambria" panose="02040503050406030204" pitchFamily="18" charset="0"/>
                <a:ea typeface="宋体" panose="02010600030101010101" pitchFamily="2" charset="-122"/>
                <a:cs typeface="Times New Roman" panose="02020603050405020304" pitchFamily="18" charset="0"/>
              </a:rPr>
              <a:t>测试结果</a:t>
            </a:r>
            <a:endParaRPr lang="en-US" altLang="zh-CN" sz="2000" dirty="0">
              <a:solidFill>
                <a:schemeClr val="accent1">
                  <a:lumMod val="75000"/>
                </a:schemeClr>
              </a:solidFill>
              <a:effectLst/>
              <a:latin typeface="Cambria" panose="02040503050406030204" pitchFamily="18" charset="0"/>
              <a:ea typeface="宋体" panose="02010600030101010101" pitchFamily="2" charset="-122"/>
              <a:cs typeface="Times New Roman" panose="02020603050405020304" pitchFamily="18" charset="0"/>
            </a:endParaRPr>
          </a:p>
        </p:txBody>
      </p:sp>
      <p:sp>
        <p:nvSpPr>
          <p:cNvPr id="5" name="文本框 4"/>
          <p:cNvSpPr txBox="1"/>
          <p:nvPr/>
        </p:nvSpPr>
        <p:spPr>
          <a:xfrm>
            <a:off x="956945" y="214630"/>
            <a:ext cx="2188420" cy="584775"/>
          </a:xfrm>
          <a:prstGeom prst="rect">
            <a:avLst/>
          </a:prstGeom>
          <a:noFill/>
        </p:spPr>
        <p:txBody>
          <a:bodyPr wrap="none" rtlCol="0">
            <a:spAutoFit/>
          </a:bodyPr>
          <a:lstStyle/>
          <a:p>
            <a:r>
              <a:rPr lang="zh-CN" altLang="en-US" sz="3200" dirty="0">
                <a:solidFill>
                  <a:schemeClr val="accent5">
                    <a:lumMod val="75000"/>
                  </a:schemeClr>
                </a:solidFill>
                <a:effectLst>
                  <a:outerShdw blurRad="38100" dist="38100" dir="2700000" algn="tl">
                    <a:srgbClr val="000000">
                      <a:alpha val="43137"/>
                    </a:srgbClr>
                  </a:outerShdw>
                </a:effectLst>
                <a:cs typeface="+mn-ea"/>
              </a:rPr>
              <a:t>测试用例 </a:t>
            </a:r>
            <a:r>
              <a:rPr lang="en-US" altLang="zh-CN" sz="3200" dirty="0">
                <a:solidFill>
                  <a:schemeClr val="accent5">
                    <a:lumMod val="75000"/>
                  </a:schemeClr>
                </a:solidFill>
                <a:effectLst>
                  <a:outerShdw blurRad="38100" dist="38100" dir="2700000" algn="tl">
                    <a:srgbClr val="000000">
                      <a:alpha val="43137"/>
                    </a:srgbClr>
                  </a:outerShdw>
                </a:effectLst>
                <a:cs typeface="+mn-ea"/>
              </a:rPr>
              <a:t>2</a:t>
            </a:r>
            <a:endParaRPr lang="zh-CN" altLang="en-US" sz="3200" dirty="0">
              <a:solidFill>
                <a:schemeClr val="accent5">
                  <a:lumMod val="75000"/>
                </a:schemeClr>
              </a:solidFill>
              <a:effectLst>
                <a:outerShdw blurRad="38100" dist="38100" dir="2700000" algn="tl">
                  <a:srgbClr val="000000">
                    <a:alpha val="43137"/>
                  </a:srgbClr>
                </a:outerShdw>
              </a:effectLst>
              <a:cs typeface="+mn-ea"/>
            </a:endParaRPr>
          </a:p>
        </p:txBody>
      </p:sp>
      <p:sp>
        <p:nvSpPr>
          <p:cNvPr id="11" name="文本框 10">
            <a:extLst>
              <a:ext uri="{FF2B5EF4-FFF2-40B4-BE49-F238E27FC236}">
                <a16:creationId xmlns:a16="http://schemas.microsoft.com/office/drawing/2014/main" id="{3DF9D50F-1BE8-46B8-9870-B842ADF12CF1}"/>
              </a:ext>
            </a:extLst>
          </p:cNvPr>
          <p:cNvSpPr txBox="1"/>
          <p:nvPr/>
        </p:nvSpPr>
        <p:spPr>
          <a:xfrm>
            <a:off x="-111660" y="1450446"/>
            <a:ext cx="1410890" cy="307777"/>
          </a:xfrm>
          <a:prstGeom prst="rect">
            <a:avLst/>
          </a:prstGeom>
          <a:noFill/>
        </p:spPr>
        <p:txBody>
          <a:bodyPr wrap="square">
            <a:spAutoFit/>
          </a:bodyPr>
          <a:lstStyle/>
          <a:p>
            <a:pPr algn="ctr"/>
            <a:r>
              <a:rPr lang="en-US" altLang="zh-CN" dirty="0"/>
              <a:t>121 </a:t>
            </a:r>
            <a:r>
              <a:rPr lang="zh-CN" altLang="en-US" dirty="0"/>
              <a:t>节点电压</a:t>
            </a:r>
          </a:p>
        </p:txBody>
      </p:sp>
      <p:sp>
        <p:nvSpPr>
          <p:cNvPr id="12" name="文本框 11">
            <a:extLst>
              <a:ext uri="{FF2B5EF4-FFF2-40B4-BE49-F238E27FC236}">
                <a16:creationId xmlns:a16="http://schemas.microsoft.com/office/drawing/2014/main" id="{DD0747BB-E5E0-4D23-B6B0-ABDC1F6FE412}"/>
              </a:ext>
            </a:extLst>
          </p:cNvPr>
          <p:cNvSpPr txBox="1"/>
          <p:nvPr/>
        </p:nvSpPr>
        <p:spPr>
          <a:xfrm>
            <a:off x="-111660" y="3561522"/>
            <a:ext cx="1410890" cy="307777"/>
          </a:xfrm>
          <a:prstGeom prst="rect">
            <a:avLst/>
          </a:prstGeom>
          <a:noFill/>
        </p:spPr>
        <p:txBody>
          <a:bodyPr wrap="square">
            <a:spAutoFit/>
          </a:bodyPr>
          <a:lstStyle/>
          <a:p>
            <a:pPr algn="ctr"/>
            <a:r>
              <a:rPr lang="zh-CN" altLang="en-US" dirty="0"/>
              <a:t>通过 </a:t>
            </a:r>
            <a:r>
              <a:rPr lang="en-US" altLang="zh-CN" dirty="0"/>
              <a:t>D1 </a:t>
            </a:r>
            <a:r>
              <a:rPr lang="zh-CN" altLang="en-US" dirty="0"/>
              <a:t>电流</a:t>
            </a:r>
          </a:p>
        </p:txBody>
      </p:sp>
      <p:pic>
        <p:nvPicPr>
          <p:cNvPr id="4" name="图片 3">
            <a:extLst>
              <a:ext uri="{FF2B5EF4-FFF2-40B4-BE49-F238E27FC236}">
                <a16:creationId xmlns:a16="http://schemas.microsoft.com/office/drawing/2014/main" id="{05843384-22DE-4A08-9F04-15A5D721DF1A}"/>
              </a:ext>
            </a:extLst>
          </p:cNvPr>
          <p:cNvPicPr>
            <a:picLocks noChangeAspect="1"/>
          </p:cNvPicPr>
          <p:nvPr/>
        </p:nvPicPr>
        <p:blipFill>
          <a:blip r:embed="rId3"/>
          <a:stretch>
            <a:fillRect/>
          </a:stretch>
        </p:blipFill>
        <p:spPr>
          <a:xfrm>
            <a:off x="1246843" y="737849"/>
            <a:ext cx="2930302" cy="2196890"/>
          </a:xfrm>
          <a:prstGeom prst="rect">
            <a:avLst/>
          </a:prstGeom>
        </p:spPr>
      </p:pic>
      <p:pic>
        <p:nvPicPr>
          <p:cNvPr id="13" name="图片 12">
            <a:extLst>
              <a:ext uri="{FF2B5EF4-FFF2-40B4-BE49-F238E27FC236}">
                <a16:creationId xmlns:a16="http://schemas.microsoft.com/office/drawing/2014/main" id="{7CDE7102-7B99-4DF4-AB0D-0730B4FF35BF}"/>
              </a:ext>
            </a:extLst>
          </p:cNvPr>
          <p:cNvPicPr>
            <a:picLocks noChangeAspect="1"/>
          </p:cNvPicPr>
          <p:nvPr/>
        </p:nvPicPr>
        <p:blipFill>
          <a:blip r:embed="rId4"/>
          <a:stretch>
            <a:fillRect/>
          </a:stretch>
        </p:blipFill>
        <p:spPr>
          <a:xfrm>
            <a:off x="4712427" y="710438"/>
            <a:ext cx="3351990" cy="2037381"/>
          </a:xfrm>
          <a:prstGeom prst="rect">
            <a:avLst/>
          </a:prstGeom>
        </p:spPr>
      </p:pic>
      <p:pic>
        <p:nvPicPr>
          <p:cNvPr id="15" name="图片 14">
            <a:extLst>
              <a:ext uri="{FF2B5EF4-FFF2-40B4-BE49-F238E27FC236}">
                <a16:creationId xmlns:a16="http://schemas.microsoft.com/office/drawing/2014/main" id="{D253E419-587A-4210-9869-503029862B0C}"/>
              </a:ext>
            </a:extLst>
          </p:cNvPr>
          <p:cNvPicPr>
            <a:picLocks noChangeAspect="1"/>
          </p:cNvPicPr>
          <p:nvPr/>
        </p:nvPicPr>
        <p:blipFill>
          <a:blip r:embed="rId5"/>
          <a:stretch>
            <a:fillRect/>
          </a:stretch>
        </p:blipFill>
        <p:spPr>
          <a:xfrm>
            <a:off x="1246843" y="2934739"/>
            <a:ext cx="2930302" cy="2197727"/>
          </a:xfrm>
          <a:prstGeom prst="rect">
            <a:avLst/>
          </a:prstGeom>
        </p:spPr>
      </p:pic>
      <p:pic>
        <p:nvPicPr>
          <p:cNvPr id="17" name="图片 16">
            <a:extLst>
              <a:ext uri="{FF2B5EF4-FFF2-40B4-BE49-F238E27FC236}">
                <a16:creationId xmlns:a16="http://schemas.microsoft.com/office/drawing/2014/main" id="{E223C251-A841-41E9-8019-48A22019A8E8}"/>
              </a:ext>
            </a:extLst>
          </p:cNvPr>
          <p:cNvPicPr>
            <a:picLocks noChangeAspect="1"/>
          </p:cNvPicPr>
          <p:nvPr/>
        </p:nvPicPr>
        <p:blipFill>
          <a:blip r:embed="rId6"/>
          <a:stretch>
            <a:fillRect/>
          </a:stretch>
        </p:blipFill>
        <p:spPr>
          <a:xfrm>
            <a:off x="4712427" y="2934739"/>
            <a:ext cx="3527389" cy="2143991"/>
          </a:xfrm>
          <a:prstGeom prst="rect">
            <a:avLst/>
          </a:prstGeom>
        </p:spPr>
      </p:pic>
    </p:spTree>
    <p:extLst>
      <p:ext uri="{BB962C8B-B14F-4D97-AF65-F5344CB8AC3E}">
        <p14:creationId xmlns:p14="http://schemas.microsoft.com/office/powerpoint/2010/main" val="1394842019"/>
      </p:ext>
    </p:extLst>
  </p:cSld>
  <p:clrMapOvr>
    <a:masterClrMapping/>
  </p:clrMapOvr>
  <mc:AlternateContent xmlns:mc="http://schemas.openxmlformats.org/markup-compatibility/2006" xmlns:p14="http://schemas.microsoft.com/office/powerpoint/2010/main">
    <mc:Choice Requires="p14">
      <p:transition spd="slow">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椭圆 1"/>
          <p:cNvSpPr/>
          <p:nvPr/>
        </p:nvSpPr>
        <p:spPr>
          <a:xfrm>
            <a:off x="3819635" y="1089058"/>
            <a:ext cx="1500028" cy="1500028"/>
          </a:xfrm>
          <a:prstGeom prst="ellipse">
            <a:avLst/>
          </a:prstGeom>
          <a:solidFill>
            <a:srgbClr val="1B43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2483768" y="2709756"/>
            <a:ext cx="4171762" cy="591185"/>
          </a:xfrm>
          <a:prstGeom prst="rect">
            <a:avLst/>
          </a:prstGeom>
          <a:noFill/>
        </p:spPr>
        <p:txBody>
          <a:bodyPr wrap="square" lIns="68580" tIns="34290" rIns="68580" bIns="34290" rtlCol="0">
            <a:spAutoFit/>
          </a:bodyPr>
          <a:lstStyle/>
          <a:p>
            <a:pPr algn="ctr"/>
            <a:r>
              <a:rPr lang="zh-CN" altLang="en-US" sz="3400" dirty="0">
                <a:solidFill>
                  <a:srgbClr val="1B4367"/>
                </a:solidFill>
                <a:effectLst>
                  <a:outerShdw blurRad="38100" dist="38100" dir="2700000" algn="tl">
                    <a:srgbClr val="000000">
                      <a:alpha val="43137"/>
                    </a:srgbClr>
                  </a:outerShdw>
                </a:effectLst>
                <a:cs typeface="+mn-ea"/>
                <a:sym typeface="+mn-lt"/>
              </a:rPr>
              <a:t>项目功能介绍</a:t>
            </a:r>
          </a:p>
        </p:txBody>
      </p:sp>
      <p:sp>
        <p:nvSpPr>
          <p:cNvPr id="95" name="文本框 11"/>
          <p:cNvSpPr txBox="1"/>
          <p:nvPr/>
        </p:nvSpPr>
        <p:spPr>
          <a:xfrm>
            <a:off x="3705856" y="1751572"/>
            <a:ext cx="1732894" cy="837565"/>
          </a:xfrm>
          <a:prstGeom prst="rect">
            <a:avLst/>
          </a:prstGeom>
          <a:noFill/>
        </p:spPr>
        <p:txBody>
          <a:bodyPr wrap="square" lIns="68580" tIns="34290" rIns="68580" bIns="34290" rtlCol="0">
            <a:spAutoFit/>
          </a:bodyPr>
          <a:lstStyle/>
          <a:p>
            <a:pPr algn="ctr">
              <a:lnSpc>
                <a:spcPts val="3000"/>
              </a:lnSpc>
            </a:pPr>
            <a:r>
              <a:rPr lang="en-US" altLang="zh-CN" sz="5400" dirty="0">
                <a:solidFill>
                  <a:schemeClr val="bg1"/>
                </a:solidFill>
                <a:cs typeface="+mn-ea"/>
                <a:sym typeface="+mn-lt"/>
              </a:rPr>
              <a:t>01</a:t>
            </a:r>
            <a:endParaRPr lang="zh-CN" altLang="en-US" sz="5400" dirty="0">
              <a:solidFill>
                <a:schemeClr val="bg1"/>
              </a:solidFill>
              <a:cs typeface="+mn-ea"/>
              <a:sym typeface="+mn-lt"/>
            </a:endParaRPr>
          </a:p>
          <a:p>
            <a:pPr algn="ctr">
              <a:lnSpc>
                <a:spcPts val="3000"/>
              </a:lnSpc>
            </a:pPr>
            <a:r>
              <a:rPr lang="en-US" altLang="zh-CN" sz="2400" dirty="0">
                <a:solidFill>
                  <a:schemeClr val="bg1"/>
                </a:solidFill>
                <a:cs typeface="+mn-ea"/>
                <a:sym typeface="+mn-lt"/>
              </a:rPr>
              <a:t> </a:t>
            </a:r>
          </a:p>
        </p:txBody>
      </p:sp>
    </p:spTree>
  </p:cSld>
  <p:clrMapOvr>
    <a:masterClrMapping/>
  </p:clrMapOvr>
  <mc:AlternateContent xmlns:mc="http://schemas.openxmlformats.org/markup-compatibility/2006" xmlns:p14="http://schemas.microsoft.com/office/powerpoint/2010/main">
    <mc:Choice Requires="p14">
      <p:transition spd="slow">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600"/>
                                        <p:tgtEl>
                                          <p:spTgt spid="2"/>
                                        </p:tgtEl>
                                      </p:cBhvr>
                                    </p:animEffect>
                                  </p:childTnLst>
                                </p:cTn>
                              </p:par>
                            </p:childTnLst>
                          </p:cTn>
                        </p:par>
                        <p:par>
                          <p:cTn id="8" fill="hold">
                            <p:stCondLst>
                              <p:cond delay="1000"/>
                            </p:stCondLst>
                            <p:childTnLst>
                              <p:par>
                                <p:cTn id="9" presetID="53" presetClass="entr" presetSubtype="16" fill="hold" grpId="0" nodeType="afterEffect">
                                  <p:stCondLst>
                                    <p:cond delay="0"/>
                                  </p:stCondLst>
                                  <p:childTnLst>
                                    <p:set>
                                      <p:cBhvr>
                                        <p:cTn id="10" dur="1" fill="hold">
                                          <p:stCondLst>
                                            <p:cond delay="0"/>
                                          </p:stCondLst>
                                        </p:cTn>
                                        <p:tgtEl>
                                          <p:spTgt spid="95"/>
                                        </p:tgtEl>
                                        <p:attrNameLst>
                                          <p:attrName>style.visibility</p:attrName>
                                        </p:attrNameLst>
                                      </p:cBhvr>
                                      <p:to>
                                        <p:strVal val="visible"/>
                                      </p:to>
                                    </p:set>
                                    <p:anim calcmode="lin" valueType="num">
                                      <p:cBhvr>
                                        <p:cTn id="11" dur="500" fill="hold"/>
                                        <p:tgtEl>
                                          <p:spTgt spid="95"/>
                                        </p:tgtEl>
                                        <p:attrNameLst>
                                          <p:attrName>ppt_w</p:attrName>
                                        </p:attrNameLst>
                                      </p:cBhvr>
                                      <p:tavLst>
                                        <p:tav tm="0">
                                          <p:val>
                                            <p:fltVal val="0"/>
                                          </p:val>
                                        </p:tav>
                                        <p:tav tm="100000">
                                          <p:val>
                                            <p:strVal val="#ppt_w"/>
                                          </p:val>
                                        </p:tav>
                                      </p:tavLst>
                                    </p:anim>
                                    <p:anim calcmode="lin" valueType="num">
                                      <p:cBhvr>
                                        <p:cTn id="12" dur="500" fill="hold"/>
                                        <p:tgtEl>
                                          <p:spTgt spid="95"/>
                                        </p:tgtEl>
                                        <p:attrNameLst>
                                          <p:attrName>ppt_h</p:attrName>
                                        </p:attrNameLst>
                                      </p:cBhvr>
                                      <p:tavLst>
                                        <p:tav tm="0">
                                          <p:val>
                                            <p:fltVal val="0"/>
                                          </p:val>
                                        </p:tav>
                                        <p:tav tm="100000">
                                          <p:val>
                                            <p:strVal val="#ppt_h"/>
                                          </p:val>
                                        </p:tav>
                                      </p:tavLst>
                                    </p:anim>
                                    <p:animEffect transition="in" filter="fade">
                                      <p:cBhvr>
                                        <p:cTn id="13" dur="500"/>
                                        <p:tgtEl>
                                          <p:spTgt spid="95"/>
                                        </p:tgtEl>
                                      </p:cBhvr>
                                    </p:animEffect>
                                  </p:childTnLst>
                                </p:cTn>
                              </p:par>
                            </p:childTnLst>
                          </p:cTn>
                        </p:par>
                        <p:par>
                          <p:cTn id="14" fill="hold">
                            <p:stCondLst>
                              <p:cond delay="1500"/>
                            </p:stCondLst>
                            <p:childTnLst>
                              <p:par>
                                <p:cTn id="15" presetID="41" presetClass="entr" presetSubtype="0" fill="hold" grpId="0" nodeType="afterEffect">
                                  <p:stCondLst>
                                    <p:cond delay="0"/>
                                  </p:stCondLst>
                                  <p:iterate type="lt">
                                    <p:tmPct val="10000"/>
                                  </p:iterate>
                                  <p:childTnLst>
                                    <p:set>
                                      <p:cBhvr>
                                        <p:cTn id="16" dur="1" fill="hold">
                                          <p:stCondLst>
                                            <p:cond delay="0"/>
                                          </p:stCondLst>
                                        </p:cTn>
                                        <p:tgtEl>
                                          <p:spTgt spid="12"/>
                                        </p:tgtEl>
                                        <p:attrNameLst>
                                          <p:attrName>style.visibility</p:attrName>
                                        </p:attrNameLst>
                                      </p:cBhvr>
                                      <p:to>
                                        <p:strVal val="visible"/>
                                      </p:to>
                                    </p:set>
                                    <p:anim calcmode="lin" valueType="num">
                                      <p:cBhvr>
                                        <p:cTn id="17" dur="500" fill="hold"/>
                                        <p:tgtEl>
                                          <p:spTgt spid="12"/>
                                        </p:tgtEl>
                                        <p:attrNameLst>
                                          <p:attrName>ppt_x</p:attrName>
                                        </p:attrNameLst>
                                      </p:cBhvr>
                                      <p:tavLst>
                                        <p:tav tm="0">
                                          <p:val>
                                            <p:strVal val="#ppt_x"/>
                                          </p:val>
                                        </p:tav>
                                        <p:tav tm="50000">
                                          <p:val>
                                            <p:strVal val="#ppt_x+.1"/>
                                          </p:val>
                                        </p:tav>
                                        <p:tav tm="100000">
                                          <p:val>
                                            <p:strVal val="#ppt_x"/>
                                          </p:val>
                                        </p:tav>
                                      </p:tavLst>
                                    </p:anim>
                                    <p:anim calcmode="lin" valueType="num">
                                      <p:cBhvr>
                                        <p:cTn id="18" dur="500" fill="hold"/>
                                        <p:tgtEl>
                                          <p:spTgt spid="12"/>
                                        </p:tgtEl>
                                        <p:attrNameLst>
                                          <p:attrName>ppt_y</p:attrName>
                                        </p:attrNameLst>
                                      </p:cBhvr>
                                      <p:tavLst>
                                        <p:tav tm="0">
                                          <p:val>
                                            <p:strVal val="#ppt_y"/>
                                          </p:val>
                                        </p:tav>
                                        <p:tav tm="100000">
                                          <p:val>
                                            <p:strVal val="#ppt_y"/>
                                          </p:val>
                                        </p:tav>
                                      </p:tavLst>
                                    </p:anim>
                                    <p:anim calcmode="lin" valueType="num">
                                      <p:cBhvr>
                                        <p:cTn id="19" dur="500" fill="hold"/>
                                        <p:tgtEl>
                                          <p:spTgt spid="12"/>
                                        </p:tgtEl>
                                        <p:attrNameLst>
                                          <p:attrName>ppt_h</p:attrName>
                                        </p:attrNameLst>
                                      </p:cBhvr>
                                      <p:tavLst>
                                        <p:tav tm="0">
                                          <p:val>
                                            <p:strVal val="#ppt_h/10"/>
                                          </p:val>
                                        </p:tav>
                                        <p:tav tm="50000">
                                          <p:val>
                                            <p:strVal val="#ppt_h+.01"/>
                                          </p:val>
                                        </p:tav>
                                        <p:tav tm="100000">
                                          <p:val>
                                            <p:strVal val="#ppt_h"/>
                                          </p:val>
                                        </p:tav>
                                      </p:tavLst>
                                    </p:anim>
                                    <p:anim calcmode="lin" valueType="num">
                                      <p:cBhvr>
                                        <p:cTn id="20" dur="500" fill="hold"/>
                                        <p:tgtEl>
                                          <p:spTgt spid="12"/>
                                        </p:tgtEl>
                                        <p:attrNameLst>
                                          <p:attrName>ppt_w</p:attrName>
                                        </p:attrNameLst>
                                      </p:cBhvr>
                                      <p:tavLst>
                                        <p:tav tm="0">
                                          <p:val>
                                            <p:strVal val="#ppt_w/10"/>
                                          </p:val>
                                        </p:tav>
                                        <p:tav tm="50000">
                                          <p:val>
                                            <p:strVal val="#ppt_w+.01"/>
                                          </p:val>
                                        </p:tav>
                                        <p:tav tm="100000">
                                          <p:val>
                                            <p:strVal val="#ppt_w"/>
                                          </p:val>
                                        </p:tav>
                                      </p:tavLst>
                                    </p:anim>
                                    <p:animEffect transition="in" filter="fade">
                                      <p:cBhvr>
                                        <p:cTn id="21" dur="500" tmFilter="0,0; .5, 1; 1, 1"/>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2" grpId="0"/>
      <p:bldP spid="95"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3566637" y="276184"/>
            <a:ext cx="7680198" cy="461665"/>
          </a:xfrm>
          <a:prstGeom prst="rect">
            <a:avLst/>
          </a:prstGeom>
          <a:noFill/>
        </p:spPr>
        <p:txBody>
          <a:bodyPr wrap="square" rtlCol="0">
            <a:spAutoFit/>
          </a:bodyPr>
          <a:lstStyle/>
          <a:p>
            <a:pPr>
              <a:spcBef>
                <a:spcPts val="900"/>
              </a:spcBef>
              <a:spcAft>
                <a:spcPts val="900"/>
              </a:spcAft>
            </a:pPr>
            <a:r>
              <a:rPr lang="en-US" altLang="zh-CN" sz="2400" dirty="0" err="1">
                <a:solidFill>
                  <a:schemeClr val="accent1">
                    <a:lumMod val="50000"/>
                  </a:schemeClr>
                </a:solidFill>
                <a:latin typeface="Cambria" panose="02040503050406030204" pitchFamily="18" charset="0"/>
                <a:ea typeface="宋体" panose="02010600030101010101" pitchFamily="2" charset="-122"/>
                <a:cs typeface="Times New Roman" panose="02020603050405020304" pitchFamily="18" charset="0"/>
              </a:rPr>
              <a:t>d</a:t>
            </a:r>
            <a:r>
              <a:rPr lang="en-US" altLang="zh-CN" sz="2400" dirty="0" err="1">
                <a:solidFill>
                  <a:schemeClr val="accent1">
                    <a:lumMod val="50000"/>
                  </a:schemeClr>
                </a:solidFill>
                <a:effectLst/>
                <a:latin typeface="Cambria" panose="02040503050406030204" pitchFamily="18" charset="0"/>
                <a:ea typeface="宋体" panose="02010600030101010101" pitchFamily="2" charset="-122"/>
                <a:cs typeface="Times New Roman" panose="02020603050405020304" pitchFamily="18" charset="0"/>
              </a:rPr>
              <a:t>iftest.sp</a:t>
            </a:r>
            <a:r>
              <a:rPr lang="en-US" altLang="zh-CN" sz="2400" dirty="0">
                <a:solidFill>
                  <a:schemeClr val="accent1">
                    <a:lumMod val="50000"/>
                  </a:schemeClr>
                </a:solidFill>
                <a:effectLst/>
                <a:latin typeface="Cambria" panose="02040503050406030204" pitchFamily="18" charset="0"/>
                <a:ea typeface="宋体" panose="02010600030101010101" pitchFamily="2" charset="-122"/>
                <a:cs typeface="Times New Roman" panose="02020603050405020304" pitchFamily="18" charset="0"/>
              </a:rPr>
              <a:t> Trans</a:t>
            </a:r>
            <a:r>
              <a:rPr lang="zh-CN" altLang="en-US" sz="2400" dirty="0">
                <a:solidFill>
                  <a:schemeClr val="accent1">
                    <a:lumMod val="50000"/>
                  </a:schemeClr>
                </a:solidFill>
                <a:effectLst/>
                <a:latin typeface="Cambria" panose="02040503050406030204" pitchFamily="18" charset="0"/>
                <a:ea typeface="宋体" panose="02010600030101010101" pitchFamily="2" charset="-122"/>
                <a:cs typeface="Times New Roman" panose="02020603050405020304" pitchFamily="18" charset="0"/>
              </a:rPr>
              <a:t>测试结果</a:t>
            </a:r>
            <a:endParaRPr lang="en-US" altLang="zh-CN" sz="2000" dirty="0">
              <a:solidFill>
                <a:schemeClr val="accent1">
                  <a:lumMod val="75000"/>
                </a:schemeClr>
              </a:solidFill>
              <a:effectLst/>
              <a:latin typeface="Cambria" panose="02040503050406030204" pitchFamily="18" charset="0"/>
              <a:ea typeface="宋体" panose="02010600030101010101" pitchFamily="2" charset="-122"/>
              <a:cs typeface="Times New Roman" panose="02020603050405020304" pitchFamily="18" charset="0"/>
            </a:endParaRPr>
          </a:p>
        </p:txBody>
      </p:sp>
      <p:sp>
        <p:nvSpPr>
          <p:cNvPr id="5" name="文本框 4"/>
          <p:cNvSpPr txBox="1"/>
          <p:nvPr/>
        </p:nvSpPr>
        <p:spPr>
          <a:xfrm>
            <a:off x="956945" y="214630"/>
            <a:ext cx="2188420" cy="584775"/>
          </a:xfrm>
          <a:prstGeom prst="rect">
            <a:avLst/>
          </a:prstGeom>
          <a:noFill/>
        </p:spPr>
        <p:txBody>
          <a:bodyPr wrap="none" rtlCol="0">
            <a:spAutoFit/>
          </a:bodyPr>
          <a:lstStyle/>
          <a:p>
            <a:r>
              <a:rPr lang="zh-CN" altLang="en-US" sz="3200" dirty="0">
                <a:solidFill>
                  <a:schemeClr val="accent5">
                    <a:lumMod val="75000"/>
                  </a:schemeClr>
                </a:solidFill>
                <a:effectLst>
                  <a:outerShdw blurRad="38100" dist="38100" dir="2700000" algn="tl">
                    <a:srgbClr val="000000">
                      <a:alpha val="43137"/>
                    </a:srgbClr>
                  </a:outerShdw>
                </a:effectLst>
                <a:cs typeface="+mn-ea"/>
              </a:rPr>
              <a:t>测试用例 </a:t>
            </a:r>
            <a:r>
              <a:rPr lang="en-US" altLang="zh-CN" sz="3200" dirty="0">
                <a:solidFill>
                  <a:schemeClr val="accent5">
                    <a:lumMod val="75000"/>
                  </a:schemeClr>
                </a:solidFill>
                <a:effectLst>
                  <a:outerShdw blurRad="38100" dist="38100" dir="2700000" algn="tl">
                    <a:srgbClr val="000000">
                      <a:alpha val="43137"/>
                    </a:srgbClr>
                  </a:outerShdw>
                </a:effectLst>
                <a:cs typeface="+mn-ea"/>
              </a:rPr>
              <a:t>2</a:t>
            </a:r>
            <a:endParaRPr lang="zh-CN" altLang="en-US" sz="3200" dirty="0">
              <a:solidFill>
                <a:schemeClr val="accent5">
                  <a:lumMod val="75000"/>
                </a:schemeClr>
              </a:solidFill>
              <a:effectLst>
                <a:outerShdw blurRad="38100" dist="38100" dir="2700000" algn="tl">
                  <a:srgbClr val="000000">
                    <a:alpha val="43137"/>
                  </a:srgbClr>
                </a:outerShdw>
              </a:effectLst>
              <a:cs typeface="+mn-ea"/>
            </a:endParaRPr>
          </a:p>
        </p:txBody>
      </p:sp>
      <p:sp>
        <p:nvSpPr>
          <p:cNvPr id="11" name="文本框 10">
            <a:extLst>
              <a:ext uri="{FF2B5EF4-FFF2-40B4-BE49-F238E27FC236}">
                <a16:creationId xmlns:a16="http://schemas.microsoft.com/office/drawing/2014/main" id="{3DF9D50F-1BE8-46B8-9870-B842ADF12CF1}"/>
              </a:ext>
            </a:extLst>
          </p:cNvPr>
          <p:cNvSpPr txBox="1"/>
          <p:nvPr/>
        </p:nvSpPr>
        <p:spPr>
          <a:xfrm>
            <a:off x="54595" y="1450446"/>
            <a:ext cx="1410890" cy="307777"/>
          </a:xfrm>
          <a:prstGeom prst="rect">
            <a:avLst/>
          </a:prstGeom>
          <a:noFill/>
        </p:spPr>
        <p:txBody>
          <a:bodyPr wrap="square">
            <a:spAutoFit/>
          </a:bodyPr>
          <a:lstStyle/>
          <a:p>
            <a:pPr algn="ctr"/>
            <a:r>
              <a:rPr lang="en-US" altLang="zh-CN" dirty="0"/>
              <a:t>102 </a:t>
            </a:r>
            <a:r>
              <a:rPr lang="zh-CN" altLang="en-US" dirty="0"/>
              <a:t>节点电压</a:t>
            </a:r>
          </a:p>
        </p:txBody>
      </p:sp>
      <p:sp>
        <p:nvSpPr>
          <p:cNvPr id="12" name="文本框 11">
            <a:extLst>
              <a:ext uri="{FF2B5EF4-FFF2-40B4-BE49-F238E27FC236}">
                <a16:creationId xmlns:a16="http://schemas.microsoft.com/office/drawing/2014/main" id="{DD0747BB-E5E0-4D23-B6B0-ABDC1F6FE412}"/>
              </a:ext>
            </a:extLst>
          </p:cNvPr>
          <p:cNvSpPr txBox="1"/>
          <p:nvPr/>
        </p:nvSpPr>
        <p:spPr>
          <a:xfrm>
            <a:off x="54595" y="3554595"/>
            <a:ext cx="1410890" cy="307777"/>
          </a:xfrm>
          <a:prstGeom prst="rect">
            <a:avLst/>
          </a:prstGeom>
          <a:noFill/>
        </p:spPr>
        <p:txBody>
          <a:bodyPr wrap="square">
            <a:spAutoFit/>
          </a:bodyPr>
          <a:lstStyle/>
          <a:p>
            <a:pPr algn="ctr"/>
            <a:r>
              <a:rPr lang="zh-CN" altLang="en-US" dirty="0"/>
              <a:t>通过 </a:t>
            </a:r>
            <a:r>
              <a:rPr lang="en-US" altLang="zh-CN" dirty="0"/>
              <a:t>D1 </a:t>
            </a:r>
            <a:r>
              <a:rPr lang="zh-CN" altLang="en-US" dirty="0"/>
              <a:t>电流</a:t>
            </a:r>
          </a:p>
        </p:txBody>
      </p:sp>
      <p:pic>
        <p:nvPicPr>
          <p:cNvPr id="3" name="图片 2">
            <a:extLst>
              <a:ext uri="{FF2B5EF4-FFF2-40B4-BE49-F238E27FC236}">
                <a16:creationId xmlns:a16="http://schemas.microsoft.com/office/drawing/2014/main" id="{4E06A834-46AA-4583-90C3-FC7090231255}"/>
              </a:ext>
            </a:extLst>
          </p:cNvPr>
          <p:cNvPicPr>
            <a:picLocks noChangeAspect="1"/>
          </p:cNvPicPr>
          <p:nvPr/>
        </p:nvPicPr>
        <p:blipFill>
          <a:blip r:embed="rId3"/>
          <a:stretch>
            <a:fillRect/>
          </a:stretch>
        </p:blipFill>
        <p:spPr>
          <a:xfrm>
            <a:off x="1581727" y="799405"/>
            <a:ext cx="2893291" cy="2169968"/>
          </a:xfrm>
          <a:prstGeom prst="rect">
            <a:avLst/>
          </a:prstGeom>
        </p:spPr>
      </p:pic>
      <p:pic>
        <p:nvPicPr>
          <p:cNvPr id="8" name="图片 7">
            <a:extLst>
              <a:ext uri="{FF2B5EF4-FFF2-40B4-BE49-F238E27FC236}">
                <a16:creationId xmlns:a16="http://schemas.microsoft.com/office/drawing/2014/main" id="{B54E4A6F-4A7E-49FD-B354-C73650F4C91B}"/>
              </a:ext>
            </a:extLst>
          </p:cNvPr>
          <p:cNvPicPr>
            <a:picLocks noChangeAspect="1"/>
          </p:cNvPicPr>
          <p:nvPr/>
        </p:nvPicPr>
        <p:blipFill>
          <a:blip r:embed="rId4"/>
          <a:stretch>
            <a:fillRect/>
          </a:stretch>
        </p:blipFill>
        <p:spPr>
          <a:xfrm>
            <a:off x="5124044" y="903661"/>
            <a:ext cx="3402021" cy="2067791"/>
          </a:xfrm>
          <a:prstGeom prst="rect">
            <a:avLst/>
          </a:prstGeom>
        </p:spPr>
      </p:pic>
      <p:pic>
        <p:nvPicPr>
          <p:cNvPr id="10" name="图片 9">
            <a:extLst>
              <a:ext uri="{FF2B5EF4-FFF2-40B4-BE49-F238E27FC236}">
                <a16:creationId xmlns:a16="http://schemas.microsoft.com/office/drawing/2014/main" id="{245896A4-DB02-41F8-8198-0942BB760FE7}"/>
              </a:ext>
            </a:extLst>
          </p:cNvPr>
          <p:cNvPicPr>
            <a:picLocks noChangeAspect="1"/>
          </p:cNvPicPr>
          <p:nvPr/>
        </p:nvPicPr>
        <p:blipFill>
          <a:blip r:embed="rId5"/>
          <a:stretch>
            <a:fillRect/>
          </a:stretch>
        </p:blipFill>
        <p:spPr>
          <a:xfrm>
            <a:off x="5225317" y="3137264"/>
            <a:ext cx="3300748" cy="2006236"/>
          </a:xfrm>
          <a:prstGeom prst="rect">
            <a:avLst/>
          </a:prstGeom>
        </p:spPr>
      </p:pic>
      <p:pic>
        <p:nvPicPr>
          <p:cNvPr id="16" name="图片 15">
            <a:extLst>
              <a:ext uri="{FF2B5EF4-FFF2-40B4-BE49-F238E27FC236}">
                <a16:creationId xmlns:a16="http://schemas.microsoft.com/office/drawing/2014/main" id="{C59E11A2-43CA-431B-ABBB-4076F923238F}"/>
              </a:ext>
            </a:extLst>
          </p:cNvPr>
          <p:cNvPicPr>
            <a:picLocks noChangeAspect="1"/>
          </p:cNvPicPr>
          <p:nvPr/>
        </p:nvPicPr>
        <p:blipFill>
          <a:blip r:embed="rId6"/>
          <a:stretch>
            <a:fillRect/>
          </a:stretch>
        </p:blipFill>
        <p:spPr>
          <a:xfrm>
            <a:off x="1630218" y="3002973"/>
            <a:ext cx="2844799" cy="2133599"/>
          </a:xfrm>
          <a:prstGeom prst="rect">
            <a:avLst/>
          </a:prstGeom>
        </p:spPr>
      </p:pic>
    </p:spTree>
    <p:extLst>
      <p:ext uri="{BB962C8B-B14F-4D97-AF65-F5344CB8AC3E}">
        <p14:creationId xmlns:p14="http://schemas.microsoft.com/office/powerpoint/2010/main" val="496768152"/>
      </p:ext>
    </p:extLst>
  </p:cSld>
  <p:clrMapOvr>
    <a:masterClrMapping/>
  </p:clrMapOvr>
  <mc:AlternateContent xmlns:mc="http://schemas.openxmlformats.org/markup-compatibility/2006" xmlns:p14="http://schemas.microsoft.com/office/powerpoint/2010/main">
    <mc:Choice Requires="p14">
      <p:transition spd="slow">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3566637" y="276184"/>
            <a:ext cx="7680198" cy="461665"/>
          </a:xfrm>
          <a:prstGeom prst="rect">
            <a:avLst/>
          </a:prstGeom>
          <a:noFill/>
        </p:spPr>
        <p:txBody>
          <a:bodyPr wrap="square" rtlCol="0">
            <a:spAutoFit/>
          </a:bodyPr>
          <a:lstStyle/>
          <a:p>
            <a:pPr>
              <a:spcBef>
                <a:spcPts val="900"/>
              </a:spcBef>
              <a:spcAft>
                <a:spcPts val="900"/>
              </a:spcAft>
            </a:pPr>
            <a:r>
              <a:rPr lang="en-US" altLang="zh-CN" sz="2400" dirty="0" err="1">
                <a:solidFill>
                  <a:schemeClr val="accent1">
                    <a:lumMod val="50000"/>
                  </a:schemeClr>
                </a:solidFill>
                <a:latin typeface="Cambria" panose="02040503050406030204" pitchFamily="18" charset="0"/>
                <a:ea typeface="宋体" panose="02010600030101010101" pitchFamily="2" charset="-122"/>
                <a:cs typeface="Times New Roman" panose="02020603050405020304" pitchFamily="18" charset="0"/>
              </a:rPr>
              <a:t>d</a:t>
            </a:r>
            <a:r>
              <a:rPr lang="en-US" altLang="zh-CN" sz="2400" dirty="0" err="1">
                <a:solidFill>
                  <a:schemeClr val="accent1">
                    <a:lumMod val="50000"/>
                  </a:schemeClr>
                </a:solidFill>
                <a:effectLst/>
                <a:latin typeface="Cambria" panose="02040503050406030204" pitchFamily="18" charset="0"/>
                <a:ea typeface="宋体" panose="02010600030101010101" pitchFamily="2" charset="-122"/>
                <a:cs typeface="Times New Roman" panose="02020603050405020304" pitchFamily="18" charset="0"/>
              </a:rPr>
              <a:t>iftest.sp</a:t>
            </a:r>
            <a:r>
              <a:rPr lang="en-US" altLang="zh-CN" sz="2400" dirty="0">
                <a:solidFill>
                  <a:schemeClr val="accent1">
                    <a:lumMod val="50000"/>
                  </a:schemeClr>
                </a:solidFill>
                <a:effectLst/>
                <a:latin typeface="Cambria" panose="02040503050406030204" pitchFamily="18" charset="0"/>
                <a:ea typeface="宋体" panose="02010600030101010101" pitchFamily="2" charset="-122"/>
                <a:cs typeface="Times New Roman" panose="02020603050405020304" pitchFamily="18" charset="0"/>
              </a:rPr>
              <a:t> Shoot</a:t>
            </a:r>
            <a:r>
              <a:rPr lang="zh-CN" altLang="en-US" sz="2400" dirty="0">
                <a:solidFill>
                  <a:schemeClr val="accent1">
                    <a:lumMod val="50000"/>
                  </a:schemeClr>
                </a:solidFill>
                <a:effectLst/>
                <a:latin typeface="Cambria" panose="02040503050406030204" pitchFamily="18" charset="0"/>
                <a:ea typeface="宋体" panose="02010600030101010101" pitchFamily="2" charset="-122"/>
                <a:cs typeface="Times New Roman" panose="02020603050405020304" pitchFamily="18" charset="0"/>
              </a:rPr>
              <a:t>测试结果</a:t>
            </a:r>
            <a:endParaRPr lang="en-US" altLang="zh-CN" sz="2000" dirty="0">
              <a:solidFill>
                <a:schemeClr val="accent1">
                  <a:lumMod val="75000"/>
                </a:schemeClr>
              </a:solidFill>
              <a:effectLst/>
              <a:latin typeface="Cambria" panose="02040503050406030204" pitchFamily="18" charset="0"/>
              <a:ea typeface="宋体" panose="02010600030101010101" pitchFamily="2" charset="-122"/>
              <a:cs typeface="Times New Roman" panose="02020603050405020304" pitchFamily="18" charset="0"/>
            </a:endParaRPr>
          </a:p>
        </p:txBody>
      </p:sp>
      <p:sp>
        <p:nvSpPr>
          <p:cNvPr id="5" name="文本框 4"/>
          <p:cNvSpPr txBox="1"/>
          <p:nvPr/>
        </p:nvSpPr>
        <p:spPr>
          <a:xfrm>
            <a:off x="956945" y="214630"/>
            <a:ext cx="2188420" cy="584775"/>
          </a:xfrm>
          <a:prstGeom prst="rect">
            <a:avLst/>
          </a:prstGeom>
          <a:noFill/>
        </p:spPr>
        <p:txBody>
          <a:bodyPr wrap="none" rtlCol="0">
            <a:spAutoFit/>
          </a:bodyPr>
          <a:lstStyle/>
          <a:p>
            <a:r>
              <a:rPr lang="zh-CN" altLang="en-US" sz="3200" dirty="0">
                <a:solidFill>
                  <a:schemeClr val="accent5">
                    <a:lumMod val="75000"/>
                  </a:schemeClr>
                </a:solidFill>
                <a:effectLst>
                  <a:outerShdw blurRad="38100" dist="38100" dir="2700000" algn="tl">
                    <a:srgbClr val="000000">
                      <a:alpha val="43137"/>
                    </a:srgbClr>
                  </a:outerShdw>
                </a:effectLst>
                <a:cs typeface="+mn-ea"/>
              </a:rPr>
              <a:t>测试用例 </a:t>
            </a:r>
            <a:r>
              <a:rPr lang="en-US" altLang="zh-CN" sz="3200" dirty="0">
                <a:solidFill>
                  <a:schemeClr val="accent5">
                    <a:lumMod val="75000"/>
                  </a:schemeClr>
                </a:solidFill>
                <a:effectLst>
                  <a:outerShdw blurRad="38100" dist="38100" dir="2700000" algn="tl">
                    <a:srgbClr val="000000">
                      <a:alpha val="43137"/>
                    </a:srgbClr>
                  </a:outerShdw>
                </a:effectLst>
                <a:cs typeface="+mn-ea"/>
              </a:rPr>
              <a:t>2</a:t>
            </a:r>
            <a:endParaRPr lang="zh-CN" altLang="en-US" sz="3200" dirty="0">
              <a:solidFill>
                <a:schemeClr val="accent5">
                  <a:lumMod val="75000"/>
                </a:schemeClr>
              </a:solidFill>
              <a:effectLst>
                <a:outerShdw blurRad="38100" dist="38100" dir="2700000" algn="tl">
                  <a:srgbClr val="000000">
                    <a:alpha val="43137"/>
                  </a:srgbClr>
                </a:outerShdw>
              </a:effectLst>
              <a:cs typeface="+mn-ea"/>
            </a:endParaRPr>
          </a:p>
        </p:txBody>
      </p:sp>
      <p:sp>
        <p:nvSpPr>
          <p:cNvPr id="11" name="文本框 10">
            <a:extLst>
              <a:ext uri="{FF2B5EF4-FFF2-40B4-BE49-F238E27FC236}">
                <a16:creationId xmlns:a16="http://schemas.microsoft.com/office/drawing/2014/main" id="{3DF9D50F-1BE8-46B8-9870-B842ADF12CF1}"/>
              </a:ext>
            </a:extLst>
          </p:cNvPr>
          <p:cNvSpPr txBox="1"/>
          <p:nvPr/>
        </p:nvSpPr>
        <p:spPr>
          <a:xfrm>
            <a:off x="54595" y="1450446"/>
            <a:ext cx="1410890" cy="307777"/>
          </a:xfrm>
          <a:prstGeom prst="rect">
            <a:avLst/>
          </a:prstGeom>
          <a:noFill/>
        </p:spPr>
        <p:txBody>
          <a:bodyPr wrap="square">
            <a:spAutoFit/>
          </a:bodyPr>
          <a:lstStyle/>
          <a:p>
            <a:pPr algn="ctr"/>
            <a:r>
              <a:rPr lang="en-US" altLang="zh-CN" dirty="0"/>
              <a:t>102 </a:t>
            </a:r>
            <a:r>
              <a:rPr lang="zh-CN" altLang="en-US" dirty="0"/>
              <a:t>节点电压</a:t>
            </a:r>
          </a:p>
        </p:txBody>
      </p:sp>
      <p:sp>
        <p:nvSpPr>
          <p:cNvPr id="12" name="文本框 11">
            <a:extLst>
              <a:ext uri="{FF2B5EF4-FFF2-40B4-BE49-F238E27FC236}">
                <a16:creationId xmlns:a16="http://schemas.microsoft.com/office/drawing/2014/main" id="{DD0747BB-E5E0-4D23-B6B0-ABDC1F6FE412}"/>
              </a:ext>
            </a:extLst>
          </p:cNvPr>
          <p:cNvSpPr txBox="1"/>
          <p:nvPr/>
        </p:nvSpPr>
        <p:spPr>
          <a:xfrm>
            <a:off x="54595" y="3554595"/>
            <a:ext cx="1410890" cy="307777"/>
          </a:xfrm>
          <a:prstGeom prst="rect">
            <a:avLst/>
          </a:prstGeom>
          <a:noFill/>
        </p:spPr>
        <p:txBody>
          <a:bodyPr wrap="square">
            <a:spAutoFit/>
          </a:bodyPr>
          <a:lstStyle/>
          <a:p>
            <a:pPr algn="ctr"/>
            <a:r>
              <a:rPr lang="zh-CN" altLang="en-US" dirty="0"/>
              <a:t>通过 </a:t>
            </a:r>
            <a:r>
              <a:rPr lang="en-US" altLang="zh-CN" dirty="0"/>
              <a:t>D1 </a:t>
            </a:r>
            <a:r>
              <a:rPr lang="zh-CN" altLang="en-US" dirty="0"/>
              <a:t>电流</a:t>
            </a:r>
          </a:p>
        </p:txBody>
      </p:sp>
      <p:pic>
        <p:nvPicPr>
          <p:cNvPr id="4" name="图片 3">
            <a:extLst>
              <a:ext uri="{FF2B5EF4-FFF2-40B4-BE49-F238E27FC236}">
                <a16:creationId xmlns:a16="http://schemas.microsoft.com/office/drawing/2014/main" id="{96A19D26-6659-40E3-B8FD-77E1ABB12ED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35812" y="820756"/>
            <a:ext cx="2758105" cy="2067791"/>
          </a:xfrm>
          <a:prstGeom prst="rect">
            <a:avLst/>
          </a:prstGeom>
        </p:spPr>
      </p:pic>
      <p:pic>
        <p:nvPicPr>
          <p:cNvPr id="9" name="图片 8">
            <a:extLst>
              <a:ext uri="{FF2B5EF4-FFF2-40B4-BE49-F238E27FC236}">
                <a16:creationId xmlns:a16="http://schemas.microsoft.com/office/drawing/2014/main" id="{0664FD4D-3F06-4FFC-8775-6D349EC6F35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725229" y="2909898"/>
            <a:ext cx="2979272" cy="2233602"/>
          </a:xfrm>
          <a:prstGeom prst="rect">
            <a:avLst/>
          </a:prstGeom>
        </p:spPr>
      </p:pic>
      <p:pic>
        <p:nvPicPr>
          <p:cNvPr id="13" name="图片 12">
            <a:extLst>
              <a:ext uri="{FF2B5EF4-FFF2-40B4-BE49-F238E27FC236}">
                <a16:creationId xmlns:a16="http://schemas.microsoft.com/office/drawing/2014/main" id="{94E5E651-68B4-44DC-BFCC-811140C0EE1D}"/>
              </a:ext>
            </a:extLst>
          </p:cNvPr>
          <p:cNvPicPr>
            <a:picLocks noChangeAspect="1"/>
          </p:cNvPicPr>
          <p:nvPr/>
        </p:nvPicPr>
        <p:blipFill>
          <a:blip r:embed="rId5"/>
          <a:stretch>
            <a:fillRect/>
          </a:stretch>
        </p:blipFill>
        <p:spPr>
          <a:xfrm>
            <a:off x="5239327" y="799405"/>
            <a:ext cx="2893291" cy="2169968"/>
          </a:xfrm>
          <a:prstGeom prst="rect">
            <a:avLst/>
          </a:prstGeom>
        </p:spPr>
      </p:pic>
      <p:pic>
        <p:nvPicPr>
          <p:cNvPr id="14" name="图片 13">
            <a:extLst>
              <a:ext uri="{FF2B5EF4-FFF2-40B4-BE49-F238E27FC236}">
                <a16:creationId xmlns:a16="http://schemas.microsoft.com/office/drawing/2014/main" id="{002A53F0-541C-4981-83BE-D414E6AB8A09}"/>
              </a:ext>
            </a:extLst>
          </p:cNvPr>
          <p:cNvPicPr>
            <a:picLocks noChangeAspect="1"/>
          </p:cNvPicPr>
          <p:nvPr/>
        </p:nvPicPr>
        <p:blipFill>
          <a:blip r:embed="rId6"/>
          <a:stretch>
            <a:fillRect/>
          </a:stretch>
        </p:blipFill>
        <p:spPr>
          <a:xfrm>
            <a:off x="5287818" y="3002973"/>
            <a:ext cx="2844799" cy="2133599"/>
          </a:xfrm>
          <a:prstGeom prst="rect">
            <a:avLst/>
          </a:prstGeom>
        </p:spPr>
      </p:pic>
    </p:spTree>
    <p:extLst>
      <p:ext uri="{BB962C8B-B14F-4D97-AF65-F5344CB8AC3E}">
        <p14:creationId xmlns:p14="http://schemas.microsoft.com/office/powerpoint/2010/main" val="1088146213"/>
      </p:ext>
    </p:extLst>
  </p:cSld>
  <p:clrMapOvr>
    <a:masterClrMapping/>
  </p:clrMapOvr>
  <mc:AlternateContent xmlns:mc="http://schemas.openxmlformats.org/markup-compatibility/2006" xmlns:p14="http://schemas.microsoft.com/office/powerpoint/2010/main">
    <mc:Choice Requires="p14">
      <p:transition spd="slow">
        <p14:gallery dir="l"/>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731901" y="444924"/>
            <a:ext cx="4027256" cy="584775"/>
          </a:xfrm>
          <a:prstGeom prst="rect">
            <a:avLst/>
          </a:prstGeom>
          <a:noFill/>
        </p:spPr>
        <p:txBody>
          <a:bodyPr wrap="none" rtlCol="0">
            <a:spAutoFit/>
          </a:bodyPr>
          <a:lstStyle/>
          <a:p>
            <a:r>
              <a:rPr lang="zh-CN" altLang="en-US" sz="3200" dirty="0">
                <a:solidFill>
                  <a:schemeClr val="accent5">
                    <a:lumMod val="75000"/>
                  </a:schemeClr>
                </a:solidFill>
                <a:effectLst>
                  <a:outerShdw blurRad="38100" dist="38100" dir="2700000" algn="tl">
                    <a:srgbClr val="000000">
                      <a:alpha val="43137"/>
                    </a:srgbClr>
                  </a:outerShdw>
                </a:effectLst>
                <a:cs typeface="+mn-ea"/>
              </a:rPr>
              <a:t>测试用例 </a:t>
            </a:r>
            <a:r>
              <a:rPr lang="en-US" altLang="zh-CN" sz="3200" dirty="0">
                <a:solidFill>
                  <a:schemeClr val="accent5">
                    <a:lumMod val="75000"/>
                  </a:schemeClr>
                </a:solidFill>
                <a:effectLst>
                  <a:outerShdw blurRad="38100" dist="38100" dir="2700000" algn="tl">
                    <a:srgbClr val="000000">
                      <a:alpha val="43137"/>
                    </a:srgbClr>
                  </a:outerShdw>
                </a:effectLst>
                <a:cs typeface="+mn-ea"/>
              </a:rPr>
              <a:t>3  </a:t>
            </a:r>
            <a:r>
              <a:rPr lang="en-US" altLang="zh-CN" sz="3200" dirty="0" err="1">
                <a:solidFill>
                  <a:schemeClr val="accent5">
                    <a:lumMod val="75000"/>
                  </a:schemeClr>
                </a:solidFill>
                <a:effectLst>
                  <a:outerShdw blurRad="38100" dist="38100" dir="2700000" algn="tl">
                    <a:srgbClr val="000000">
                      <a:alpha val="43137"/>
                    </a:srgbClr>
                  </a:outerShdw>
                </a:effectLst>
                <a:cs typeface="+mn-ea"/>
              </a:rPr>
              <a:t>RCPZ.sp</a:t>
            </a:r>
            <a:endParaRPr lang="zh-CN" altLang="en-US" sz="3200" dirty="0">
              <a:solidFill>
                <a:schemeClr val="accent5">
                  <a:lumMod val="75000"/>
                </a:schemeClr>
              </a:solidFill>
              <a:effectLst>
                <a:outerShdw blurRad="38100" dist="38100" dir="2700000" algn="tl">
                  <a:srgbClr val="000000">
                    <a:alpha val="43137"/>
                  </a:srgbClr>
                </a:outerShdw>
              </a:effectLst>
              <a:cs typeface="+mn-ea"/>
            </a:endParaRPr>
          </a:p>
        </p:txBody>
      </p:sp>
      <p:graphicFrame>
        <p:nvGraphicFramePr>
          <p:cNvPr id="8" name="表格 2">
            <a:extLst>
              <a:ext uri="{FF2B5EF4-FFF2-40B4-BE49-F238E27FC236}">
                <a16:creationId xmlns:a16="http://schemas.microsoft.com/office/drawing/2014/main" id="{C6489DCD-FEC1-4167-A2BE-125E6683F47B}"/>
              </a:ext>
            </a:extLst>
          </p:cNvPr>
          <p:cNvGraphicFramePr>
            <a:graphicFrameLocks noGrp="1"/>
          </p:cNvGraphicFramePr>
          <p:nvPr>
            <p:extLst>
              <p:ext uri="{D42A27DB-BD31-4B8C-83A1-F6EECF244321}">
                <p14:modId xmlns:p14="http://schemas.microsoft.com/office/powerpoint/2010/main" val="3579908572"/>
              </p:ext>
            </p:extLst>
          </p:nvPr>
        </p:nvGraphicFramePr>
        <p:xfrm>
          <a:off x="4950335" y="1629876"/>
          <a:ext cx="3522133" cy="2152877"/>
        </p:xfrm>
        <a:graphic>
          <a:graphicData uri="http://schemas.openxmlformats.org/drawingml/2006/table">
            <a:tbl>
              <a:tblPr firstRow="1" bandRow="1">
                <a:tableStyleId>{5C22544A-7EE6-4342-B048-85BDC9FD1C3A}</a:tableStyleId>
              </a:tblPr>
              <a:tblGrid>
                <a:gridCol w="1691833">
                  <a:extLst>
                    <a:ext uri="{9D8B030D-6E8A-4147-A177-3AD203B41FA5}">
                      <a16:colId xmlns:a16="http://schemas.microsoft.com/office/drawing/2014/main" val="802280402"/>
                    </a:ext>
                  </a:extLst>
                </a:gridCol>
                <a:gridCol w="1830300">
                  <a:extLst>
                    <a:ext uri="{9D8B030D-6E8A-4147-A177-3AD203B41FA5}">
                      <a16:colId xmlns:a16="http://schemas.microsoft.com/office/drawing/2014/main" val="715329456"/>
                    </a:ext>
                  </a:extLst>
                </a:gridCol>
              </a:tblGrid>
              <a:tr h="420742">
                <a:tc>
                  <a:txBody>
                    <a:bodyPr/>
                    <a:lstStyle/>
                    <a:p>
                      <a:pPr algn="ctr"/>
                      <a:r>
                        <a:rPr lang="zh-CN" altLang="en-US" sz="1200" dirty="0"/>
                        <a:t>项目测试极点</a:t>
                      </a:r>
                    </a:p>
                  </a:txBody>
                  <a:tcPr/>
                </a:tc>
                <a:tc>
                  <a:txBody>
                    <a:bodyPr/>
                    <a:lstStyle/>
                    <a:p>
                      <a:pPr algn="ctr"/>
                      <a:r>
                        <a:rPr lang="en-US" altLang="zh-CN" sz="1200" dirty="0" err="1"/>
                        <a:t>Hspice</a:t>
                      </a:r>
                      <a:r>
                        <a:rPr lang="zh-CN" altLang="en-US" sz="1200" dirty="0"/>
                        <a:t>极点</a:t>
                      </a:r>
                    </a:p>
                  </a:txBody>
                  <a:tcPr/>
                </a:tc>
                <a:extLst>
                  <a:ext uri="{0D108BD9-81ED-4DB2-BD59-A6C34878D82A}">
                    <a16:rowId xmlns:a16="http://schemas.microsoft.com/office/drawing/2014/main" val="595427387"/>
                  </a:ext>
                </a:extLst>
              </a:tr>
              <a:tr h="346427">
                <a:tc>
                  <a:txBody>
                    <a:bodyPr/>
                    <a:lstStyle/>
                    <a:p>
                      <a:pPr algn="ctr"/>
                      <a:r>
                        <a:rPr lang="en-US" altLang="zh-CN" sz="1200" dirty="0"/>
                        <a:t>-2.45497e+04</a:t>
                      </a:r>
                      <a:endParaRPr lang="zh-CN" altLang="en-US" sz="1200" dirty="0"/>
                    </a:p>
                  </a:txBody>
                  <a:tcPr/>
                </a:tc>
                <a:tc>
                  <a:txBody>
                    <a:bodyPr/>
                    <a:lstStyle/>
                    <a:p>
                      <a:pPr algn="ctr"/>
                      <a:r>
                        <a:rPr lang="en-US" altLang="zh-CN" sz="1200" dirty="0"/>
                        <a:t>-24.5497k</a:t>
                      </a:r>
                      <a:endParaRPr lang="zh-CN" altLang="en-US" sz="1200" dirty="0"/>
                    </a:p>
                  </a:txBody>
                  <a:tcPr/>
                </a:tc>
                <a:extLst>
                  <a:ext uri="{0D108BD9-81ED-4DB2-BD59-A6C34878D82A}">
                    <a16:rowId xmlns:a16="http://schemas.microsoft.com/office/drawing/2014/main" val="1845664003"/>
                  </a:ext>
                </a:extLst>
              </a:tr>
              <a:tr h="346427">
                <a:tc>
                  <a:txBody>
                    <a:bodyPr/>
                    <a:lstStyle/>
                    <a:p>
                      <a:pPr algn="ctr"/>
                      <a:r>
                        <a:rPr lang="en-US" altLang="zh-CN" sz="1200" dirty="0"/>
                        <a:t>-7.08789e+05</a:t>
                      </a:r>
                      <a:endParaRPr lang="zh-CN" altLang="en-US" sz="1200" dirty="0"/>
                    </a:p>
                  </a:txBody>
                  <a:tcPr/>
                </a:tc>
                <a:tc>
                  <a:txBody>
                    <a:bodyPr/>
                    <a:lstStyle/>
                    <a:p>
                      <a:pPr algn="ctr"/>
                      <a:r>
                        <a:rPr lang="en-US" altLang="zh-CN" sz="1200" dirty="0"/>
                        <a:t>-708.790k</a:t>
                      </a:r>
                      <a:endParaRPr lang="zh-CN" altLang="en-US" sz="1200" dirty="0"/>
                    </a:p>
                  </a:txBody>
                  <a:tcPr/>
                </a:tc>
                <a:extLst>
                  <a:ext uri="{0D108BD9-81ED-4DB2-BD59-A6C34878D82A}">
                    <a16:rowId xmlns:a16="http://schemas.microsoft.com/office/drawing/2014/main" val="2889831737"/>
                  </a:ext>
                </a:extLst>
              </a:tr>
              <a:tr h="346427">
                <a:tc>
                  <a:txBody>
                    <a:bodyPr/>
                    <a:lstStyle/>
                    <a:p>
                      <a:pPr algn="ctr"/>
                      <a:r>
                        <a:rPr lang="en-US" altLang="zh-CN" sz="1200" dirty="0"/>
                        <a:t>-1.27473e+06</a:t>
                      </a:r>
                      <a:endParaRPr lang="zh-CN" altLang="en-US" sz="1200" dirty="0"/>
                    </a:p>
                  </a:txBody>
                  <a:tcPr/>
                </a:tc>
                <a:tc>
                  <a:txBody>
                    <a:bodyPr/>
                    <a:lstStyle/>
                    <a:p>
                      <a:pPr algn="ctr"/>
                      <a:r>
                        <a:rPr lang="en-US" altLang="zh-CN" sz="1200" dirty="0"/>
                        <a:t>-1.27474x</a:t>
                      </a:r>
                      <a:endParaRPr lang="zh-CN" altLang="en-US" sz="1200" dirty="0"/>
                    </a:p>
                  </a:txBody>
                  <a:tcPr/>
                </a:tc>
                <a:extLst>
                  <a:ext uri="{0D108BD9-81ED-4DB2-BD59-A6C34878D82A}">
                    <a16:rowId xmlns:a16="http://schemas.microsoft.com/office/drawing/2014/main" val="597829039"/>
                  </a:ext>
                </a:extLst>
              </a:tr>
              <a:tr h="346427">
                <a:tc>
                  <a:txBody>
                    <a:bodyPr/>
                    <a:lstStyle/>
                    <a:p>
                      <a:pPr algn="ctr"/>
                      <a:r>
                        <a:rPr lang="en-US" altLang="zh-CN" sz="1200" dirty="0"/>
                        <a:t>-1.24223e+06</a:t>
                      </a:r>
                      <a:endParaRPr lang="zh-CN" altLang="en-US" sz="1200" dirty="0"/>
                    </a:p>
                  </a:txBody>
                  <a:tcPr/>
                </a:tc>
                <a:tc>
                  <a:txBody>
                    <a:bodyPr/>
                    <a:lstStyle/>
                    <a:p>
                      <a:pPr algn="ctr"/>
                      <a:r>
                        <a:rPr lang="en-US" altLang="zh-CN" sz="1200" dirty="0"/>
                        <a:t>-1.24224x</a:t>
                      </a:r>
                      <a:endParaRPr lang="zh-CN" altLang="en-US" sz="1200" dirty="0"/>
                    </a:p>
                  </a:txBody>
                  <a:tcPr/>
                </a:tc>
                <a:extLst>
                  <a:ext uri="{0D108BD9-81ED-4DB2-BD59-A6C34878D82A}">
                    <a16:rowId xmlns:a16="http://schemas.microsoft.com/office/drawing/2014/main" val="3195940500"/>
                  </a:ext>
                </a:extLst>
              </a:tr>
              <a:tr h="346427">
                <a:tc>
                  <a:txBody>
                    <a:bodyPr/>
                    <a:lstStyle/>
                    <a:p>
                      <a:pPr algn="ctr"/>
                      <a:r>
                        <a:rPr lang="en-US" altLang="zh-CN" sz="1200" dirty="0"/>
                        <a:t>6.44753e+19</a:t>
                      </a:r>
                      <a:endParaRPr lang="zh-CN" altLang="en-US" sz="1200" dirty="0"/>
                    </a:p>
                  </a:txBody>
                  <a:tcPr/>
                </a:tc>
                <a:tc>
                  <a:txBody>
                    <a:bodyPr/>
                    <a:lstStyle/>
                    <a:p>
                      <a:pPr algn="ctr"/>
                      <a:endParaRPr lang="zh-CN" altLang="en-US" sz="1200" dirty="0"/>
                    </a:p>
                  </a:txBody>
                  <a:tcPr/>
                </a:tc>
                <a:extLst>
                  <a:ext uri="{0D108BD9-81ED-4DB2-BD59-A6C34878D82A}">
                    <a16:rowId xmlns:a16="http://schemas.microsoft.com/office/drawing/2014/main" val="2766082981"/>
                  </a:ext>
                </a:extLst>
              </a:tr>
            </a:tbl>
          </a:graphicData>
        </a:graphic>
      </p:graphicFrame>
      <p:pic>
        <p:nvPicPr>
          <p:cNvPr id="3" name="图片 2">
            <a:extLst>
              <a:ext uri="{FF2B5EF4-FFF2-40B4-BE49-F238E27FC236}">
                <a16:creationId xmlns:a16="http://schemas.microsoft.com/office/drawing/2014/main" id="{56190931-6FC4-4AC1-8316-142A1703C56E}"/>
              </a:ext>
            </a:extLst>
          </p:cNvPr>
          <p:cNvPicPr>
            <a:picLocks noChangeAspect="1"/>
          </p:cNvPicPr>
          <p:nvPr/>
        </p:nvPicPr>
        <p:blipFill rotWithShape="1">
          <a:blip r:embed="rId3"/>
          <a:srcRect r="10405" b="5683"/>
          <a:stretch/>
        </p:blipFill>
        <p:spPr>
          <a:xfrm>
            <a:off x="760730" y="1838278"/>
            <a:ext cx="3635163" cy="2152876"/>
          </a:xfrm>
          <a:prstGeom prst="rect">
            <a:avLst/>
          </a:prstGeom>
        </p:spPr>
      </p:pic>
      <p:sp>
        <p:nvSpPr>
          <p:cNvPr id="9" name="文本框 8">
            <a:extLst>
              <a:ext uri="{FF2B5EF4-FFF2-40B4-BE49-F238E27FC236}">
                <a16:creationId xmlns:a16="http://schemas.microsoft.com/office/drawing/2014/main" id="{6A1A5562-FDE7-417E-B1F0-9EEE16139AA7}"/>
              </a:ext>
            </a:extLst>
          </p:cNvPr>
          <p:cNvSpPr txBox="1"/>
          <p:nvPr/>
        </p:nvSpPr>
        <p:spPr>
          <a:xfrm>
            <a:off x="731901" y="1232311"/>
            <a:ext cx="7680198" cy="461665"/>
          </a:xfrm>
          <a:prstGeom prst="rect">
            <a:avLst/>
          </a:prstGeom>
          <a:noFill/>
        </p:spPr>
        <p:txBody>
          <a:bodyPr wrap="square" rtlCol="0">
            <a:spAutoFit/>
          </a:bodyPr>
          <a:lstStyle/>
          <a:p>
            <a:pPr>
              <a:spcBef>
                <a:spcPts val="900"/>
              </a:spcBef>
              <a:spcAft>
                <a:spcPts val="900"/>
              </a:spcAft>
            </a:pPr>
            <a:r>
              <a:rPr lang="zh-CN" altLang="en-US" sz="2400" dirty="0">
                <a:solidFill>
                  <a:schemeClr val="accent1">
                    <a:lumMod val="50000"/>
                  </a:schemeClr>
                </a:solidFill>
                <a:effectLst/>
                <a:latin typeface="Cambria" panose="02040503050406030204" pitchFamily="18" charset="0"/>
                <a:ea typeface="宋体" panose="02010600030101010101" pitchFamily="2" charset="-122"/>
                <a:cs typeface="Times New Roman" panose="02020603050405020304" pitchFamily="18" charset="0"/>
              </a:rPr>
              <a:t>电路图</a:t>
            </a:r>
            <a:endParaRPr lang="en-US" altLang="zh-CN" sz="2000" dirty="0">
              <a:solidFill>
                <a:schemeClr val="accent1">
                  <a:lumMod val="75000"/>
                </a:schemeClr>
              </a:solidFill>
              <a:effectLst/>
              <a:latin typeface="Cambria" panose="020405030504060302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4120520606"/>
      </p:ext>
    </p:extLst>
  </p:cSld>
  <p:clrMapOvr>
    <a:masterClrMapping/>
  </p:clrMapOvr>
  <mc:AlternateContent xmlns:mc="http://schemas.openxmlformats.org/markup-compatibility/2006" xmlns:p14="http://schemas.microsoft.com/office/powerpoint/2010/main">
    <mc:Choice Requires="p14">
      <p:transition spd="slow">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589281" y="812359"/>
            <a:ext cx="8324426" cy="4064895"/>
          </a:xfrm>
          <a:prstGeom prst="rect">
            <a:avLst/>
          </a:prstGeom>
          <a:noFill/>
        </p:spPr>
        <p:txBody>
          <a:bodyPr wrap="square" rtlCol="0">
            <a:spAutoFit/>
          </a:bodyPr>
          <a:lstStyle/>
          <a:p>
            <a:pPr marL="342900" indent="-342900">
              <a:lnSpc>
                <a:spcPct val="150000"/>
              </a:lnSpc>
              <a:spcAft>
                <a:spcPts val="900"/>
              </a:spcAft>
              <a:buFont typeface="Arial" panose="020B0604020202020204" pitchFamily="34" charset="0"/>
              <a:buChar char="•"/>
              <a:defRPr/>
            </a:pPr>
            <a:r>
              <a:rPr lang="zh-CN" altLang="en-US" sz="2000" b="1" dirty="0">
                <a:solidFill>
                  <a:srgbClr val="5B9BD5">
                    <a:lumMod val="50000"/>
                  </a:srgbClr>
                </a:solidFill>
                <a:latin typeface="微软雅黑" panose="020B0503020204020204" pitchFamily="34" charset="-122"/>
                <a:ea typeface="微软雅黑" panose="020B0503020204020204" pitchFamily="34" charset="-122"/>
                <a:cs typeface="Times New Roman" panose="02020603050405020304" pitchFamily="18" charset="0"/>
              </a:rPr>
              <a:t>本项目的仿真分析结果与</a:t>
            </a:r>
            <a:r>
              <a:rPr lang="en-US" altLang="zh-CN" sz="2000" b="1" dirty="0" err="1">
                <a:solidFill>
                  <a:srgbClr val="5B9BD5">
                    <a:lumMod val="50000"/>
                  </a:srgbClr>
                </a:solidFill>
                <a:latin typeface="微软雅黑" panose="020B0503020204020204" pitchFamily="34" charset="-122"/>
                <a:ea typeface="微软雅黑" panose="020B0503020204020204" pitchFamily="34" charset="-122"/>
                <a:cs typeface="Times New Roman" panose="02020603050405020304" pitchFamily="18" charset="0"/>
              </a:rPr>
              <a:t>Hspice</a:t>
            </a:r>
            <a:r>
              <a:rPr lang="zh-CN" altLang="en-US" sz="2000" b="1" dirty="0">
                <a:solidFill>
                  <a:srgbClr val="5B9BD5">
                    <a:lumMod val="50000"/>
                  </a:srgbClr>
                </a:solidFill>
                <a:latin typeface="微软雅黑" panose="020B0503020204020204" pitchFamily="34" charset="-122"/>
                <a:ea typeface="微软雅黑" panose="020B0503020204020204" pitchFamily="34" charset="-122"/>
                <a:cs typeface="Times New Roman" panose="02020603050405020304" pitchFamily="18" charset="0"/>
              </a:rPr>
              <a:t>仿真结果基本一致。仿真结果的误差主要是由器件模型的不同导致的</a:t>
            </a:r>
            <a:endParaRPr lang="en-US" altLang="zh-CN" sz="2000" b="1" dirty="0">
              <a:solidFill>
                <a:srgbClr val="5B9BD5">
                  <a:lumMod val="50000"/>
                </a:srgbClr>
              </a:solidFill>
              <a:latin typeface="微软雅黑" panose="020B0503020204020204" pitchFamily="34" charset="-122"/>
              <a:ea typeface="微软雅黑" panose="020B0503020204020204" pitchFamily="34" charset="-122"/>
              <a:cs typeface="Times New Roman" panose="02020603050405020304" pitchFamily="18" charset="0"/>
            </a:endParaRPr>
          </a:p>
          <a:p>
            <a:pPr marL="685800" lvl="1" indent="-342900">
              <a:lnSpc>
                <a:spcPct val="150000"/>
              </a:lnSpc>
              <a:spcAft>
                <a:spcPts val="900"/>
              </a:spcAft>
              <a:buFont typeface="Arial" panose="020B0604020202020204" pitchFamily="34" charset="0"/>
              <a:buChar char="•"/>
            </a:pPr>
            <a:r>
              <a:rPr lang="zh-CN" altLang="en-US" sz="1600" dirty="0">
                <a:solidFill>
                  <a:schemeClr val="accent1">
                    <a:lumMod val="75000"/>
                  </a:schemeClr>
                </a:solidFill>
                <a:effectLst/>
                <a:latin typeface="Cambria" panose="02040503050406030204" pitchFamily="18" charset="0"/>
                <a:ea typeface="微软雅黑" panose="020B0503020204020204" pitchFamily="34" charset="-122"/>
                <a:cs typeface="Times New Roman" panose="02020603050405020304" pitchFamily="18" charset="0"/>
              </a:rPr>
              <a:t>对于</a:t>
            </a:r>
            <a:r>
              <a:rPr lang="en-US" altLang="zh-CN" sz="1600" b="1" dirty="0">
                <a:solidFill>
                  <a:schemeClr val="accent1">
                    <a:lumMod val="75000"/>
                  </a:schemeClr>
                </a:solidFill>
                <a:latin typeface="微软雅黑" panose="020B0503020204020204" pitchFamily="34" charset="-122"/>
                <a:ea typeface="微软雅黑" panose="020B0503020204020204" pitchFamily="34" charset="-122"/>
                <a:cs typeface="Times New Roman" panose="02020603050405020304" pitchFamily="18" charset="0"/>
              </a:rPr>
              <a:t>MOSFET</a:t>
            </a:r>
            <a:r>
              <a:rPr lang="zh-CN" altLang="en-US" sz="1600" dirty="0">
                <a:solidFill>
                  <a:schemeClr val="accent1">
                    <a:lumMod val="75000"/>
                  </a:schemeClr>
                </a:solidFill>
                <a:effectLst/>
                <a:latin typeface="Cambria" panose="02040503050406030204" pitchFamily="18" charset="0"/>
                <a:ea typeface="微软雅黑" panose="020B0503020204020204" pitchFamily="34" charset="-122"/>
                <a:cs typeface="Times New Roman" panose="02020603050405020304" pitchFamily="18" charset="0"/>
              </a:rPr>
              <a:t>和</a:t>
            </a:r>
            <a:r>
              <a:rPr lang="en-US" altLang="zh-CN" sz="1600" b="1" dirty="0">
                <a:solidFill>
                  <a:schemeClr val="accent1">
                    <a:lumMod val="75000"/>
                  </a:schemeClr>
                </a:solidFill>
                <a:latin typeface="微软雅黑" panose="020B0503020204020204" pitchFamily="34" charset="-122"/>
                <a:ea typeface="微软雅黑" panose="020B0503020204020204" pitchFamily="34" charset="-122"/>
                <a:cs typeface="Times New Roman" panose="02020603050405020304" pitchFamily="18" charset="0"/>
              </a:rPr>
              <a:t>Diode</a:t>
            </a:r>
            <a:r>
              <a:rPr lang="zh-CN" altLang="en-US" sz="1600" dirty="0">
                <a:solidFill>
                  <a:schemeClr val="accent1">
                    <a:lumMod val="75000"/>
                  </a:schemeClr>
                </a:solidFill>
                <a:effectLst/>
                <a:latin typeface="Cambria" panose="02040503050406030204" pitchFamily="18" charset="0"/>
                <a:ea typeface="微软雅黑" panose="020B0503020204020204" pitchFamily="34" charset="-122"/>
                <a:cs typeface="Times New Roman" panose="02020603050405020304" pitchFamily="18" charset="0"/>
              </a:rPr>
              <a:t>我们均采用了简化的</a:t>
            </a:r>
            <a:r>
              <a:rPr lang="en-US" altLang="zh-CN" sz="1600" b="1" dirty="0">
                <a:solidFill>
                  <a:schemeClr val="accent1">
                    <a:lumMod val="75000"/>
                  </a:schemeClr>
                </a:solidFill>
                <a:latin typeface="微软雅黑" panose="020B0503020204020204" pitchFamily="34" charset="-122"/>
                <a:ea typeface="微软雅黑" panose="020B0503020204020204" pitchFamily="34" charset="-122"/>
                <a:cs typeface="Times New Roman" panose="02020603050405020304" pitchFamily="18" charset="0"/>
              </a:rPr>
              <a:t>SPICE level 1</a:t>
            </a:r>
            <a:r>
              <a:rPr lang="zh-CN" altLang="en-US" sz="1600" dirty="0">
                <a:solidFill>
                  <a:schemeClr val="accent1">
                    <a:lumMod val="75000"/>
                  </a:schemeClr>
                </a:solidFill>
                <a:effectLst/>
                <a:latin typeface="Cambria" panose="02040503050406030204" pitchFamily="18" charset="0"/>
                <a:ea typeface="微软雅黑" panose="020B0503020204020204" pitchFamily="34" charset="-122"/>
                <a:cs typeface="Times New Roman" panose="02020603050405020304" pitchFamily="18" charset="0"/>
              </a:rPr>
              <a:t>模型</a:t>
            </a:r>
            <a:endParaRPr lang="en-US" altLang="zh-CN" sz="1600" dirty="0">
              <a:solidFill>
                <a:schemeClr val="accent1">
                  <a:lumMod val="75000"/>
                </a:schemeClr>
              </a:solidFill>
              <a:effectLst/>
              <a:latin typeface="Cambria" panose="02040503050406030204" pitchFamily="18" charset="0"/>
              <a:ea typeface="微软雅黑" panose="020B0503020204020204" pitchFamily="34" charset="-122"/>
              <a:cs typeface="Times New Roman" panose="02020603050405020304" pitchFamily="18" charset="0"/>
            </a:endParaRPr>
          </a:p>
          <a:p>
            <a:pPr marL="342900" indent="-342900">
              <a:lnSpc>
                <a:spcPct val="150000"/>
              </a:lnSpc>
              <a:spcAft>
                <a:spcPts val="900"/>
              </a:spcAft>
              <a:buFont typeface="Arial" panose="020B0604020202020204" pitchFamily="34" charset="0"/>
              <a:buChar char="•"/>
            </a:pPr>
            <a:r>
              <a:rPr lang="en-US" altLang="zh-CN" sz="2000" b="1" dirty="0">
                <a:solidFill>
                  <a:srgbClr val="5B9BD5">
                    <a:lumMod val="50000"/>
                  </a:srgbClr>
                </a:solidFill>
                <a:latin typeface="微软雅黑" panose="020B0503020204020204" pitchFamily="34" charset="-122"/>
                <a:ea typeface="微软雅黑" panose="020B0503020204020204" pitchFamily="34" charset="-122"/>
                <a:cs typeface="Times New Roman" panose="02020603050405020304" pitchFamily="18" charset="0"/>
              </a:rPr>
              <a:t>MOSFET</a:t>
            </a:r>
            <a:r>
              <a:rPr lang="zh-CN" altLang="en-US" sz="2000" b="1" dirty="0">
                <a:solidFill>
                  <a:srgbClr val="5B9BD5">
                    <a:lumMod val="50000"/>
                  </a:srgbClr>
                </a:solidFill>
                <a:latin typeface="微软雅黑" panose="020B0503020204020204" pitchFamily="34" charset="-122"/>
                <a:ea typeface="微软雅黑" panose="020B0503020204020204" pitchFamily="34" charset="-122"/>
                <a:cs typeface="Times New Roman" panose="02020603050405020304" pitchFamily="18" charset="0"/>
              </a:rPr>
              <a:t>的模型差异</a:t>
            </a:r>
            <a:endParaRPr lang="zh-CN" altLang="en-US" sz="1600" dirty="0">
              <a:solidFill>
                <a:schemeClr val="accent1">
                  <a:lumMod val="75000"/>
                </a:schemeClr>
              </a:solidFill>
              <a:effectLst/>
              <a:latin typeface="Cambria" panose="02040503050406030204" pitchFamily="18" charset="0"/>
              <a:ea typeface="微软雅黑" panose="020B0503020204020204" pitchFamily="34" charset="-122"/>
              <a:cs typeface="Times New Roman" panose="02020603050405020304" pitchFamily="18" charset="0"/>
            </a:endParaRPr>
          </a:p>
          <a:p>
            <a:pPr marL="685800" lvl="1" indent="-342900">
              <a:lnSpc>
                <a:spcPct val="150000"/>
              </a:lnSpc>
              <a:spcAft>
                <a:spcPts val="900"/>
              </a:spcAft>
              <a:buFont typeface="Arial" panose="020B0604020202020204" pitchFamily="34" charset="0"/>
              <a:buChar char="•"/>
            </a:pPr>
            <a:r>
              <a:rPr lang="zh-CN" altLang="en-US" sz="1600" dirty="0">
                <a:solidFill>
                  <a:schemeClr val="accent1">
                    <a:lumMod val="75000"/>
                  </a:schemeClr>
                </a:solidFill>
                <a:effectLst/>
                <a:latin typeface="Cambria" panose="02040503050406030204" pitchFamily="18" charset="0"/>
                <a:ea typeface="微软雅黑" panose="020B0503020204020204" pitchFamily="34" charset="-122"/>
                <a:cs typeface="Times New Roman" panose="02020603050405020304" pitchFamily="18" charset="0"/>
              </a:rPr>
              <a:t>衬底偏置效应</a:t>
            </a:r>
            <a:endParaRPr lang="en-US" altLang="zh-CN" sz="1600" dirty="0">
              <a:solidFill>
                <a:schemeClr val="accent1">
                  <a:lumMod val="75000"/>
                </a:schemeClr>
              </a:solidFill>
              <a:effectLst/>
              <a:latin typeface="Cambria" panose="02040503050406030204" pitchFamily="18" charset="0"/>
              <a:ea typeface="微软雅黑" panose="020B0503020204020204" pitchFamily="34" charset="-122"/>
              <a:cs typeface="Times New Roman" panose="02020603050405020304" pitchFamily="18" charset="0"/>
            </a:endParaRPr>
          </a:p>
          <a:p>
            <a:pPr marL="685800" lvl="1" indent="-342900">
              <a:lnSpc>
                <a:spcPct val="150000"/>
              </a:lnSpc>
              <a:spcAft>
                <a:spcPts val="900"/>
              </a:spcAft>
              <a:buFont typeface="Arial" panose="020B0604020202020204" pitchFamily="34" charset="0"/>
              <a:buChar char="•"/>
            </a:pPr>
            <a:r>
              <a:rPr lang="zh-CN" altLang="en-US" sz="1600" dirty="0">
                <a:solidFill>
                  <a:schemeClr val="accent1">
                    <a:lumMod val="75000"/>
                  </a:schemeClr>
                </a:solidFill>
                <a:effectLst/>
                <a:latin typeface="Cambria" panose="02040503050406030204" pitchFamily="18" charset="0"/>
                <a:ea typeface="微软雅黑" panose="020B0503020204020204" pitchFamily="34" charset="-122"/>
                <a:cs typeface="Times New Roman" panose="02020603050405020304" pitchFamily="18" charset="0"/>
              </a:rPr>
              <a:t>沟道有效长度和有效宽度</a:t>
            </a:r>
            <a:endParaRPr lang="en-US" altLang="zh-CN" sz="1600" dirty="0">
              <a:solidFill>
                <a:schemeClr val="accent1">
                  <a:lumMod val="75000"/>
                </a:schemeClr>
              </a:solidFill>
              <a:effectLst/>
              <a:latin typeface="Cambria" panose="02040503050406030204" pitchFamily="18" charset="0"/>
              <a:ea typeface="微软雅黑" panose="020B0503020204020204" pitchFamily="34" charset="-122"/>
              <a:cs typeface="Times New Roman" panose="02020603050405020304" pitchFamily="18" charset="0"/>
            </a:endParaRPr>
          </a:p>
          <a:p>
            <a:pPr marL="342900" indent="-342900">
              <a:lnSpc>
                <a:spcPct val="150000"/>
              </a:lnSpc>
              <a:spcAft>
                <a:spcPts val="900"/>
              </a:spcAft>
              <a:buFont typeface="Arial" panose="020B0604020202020204" pitchFamily="34" charset="0"/>
              <a:buChar char="•"/>
            </a:pPr>
            <a:r>
              <a:rPr lang="en-US" altLang="zh-CN" sz="2000" b="1" dirty="0">
                <a:solidFill>
                  <a:srgbClr val="5B9BD5">
                    <a:lumMod val="50000"/>
                  </a:srgbClr>
                </a:solidFill>
                <a:latin typeface="微软雅黑" panose="020B0503020204020204" pitchFamily="34" charset="-122"/>
                <a:ea typeface="微软雅黑" panose="020B0503020204020204" pitchFamily="34" charset="-122"/>
                <a:cs typeface="Times New Roman" panose="02020603050405020304" pitchFamily="18" charset="0"/>
              </a:rPr>
              <a:t>Diode</a:t>
            </a:r>
            <a:r>
              <a:rPr lang="zh-CN" altLang="en-US" sz="2000" b="1" dirty="0">
                <a:solidFill>
                  <a:srgbClr val="5B9BD5">
                    <a:lumMod val="50000"/>
                  </a:srgbClr>
                </a:solidFill>
                <a:latin typeface="微软雅黑" panose="020B0503020204020204" pitchFamily="34" charset="-122"/>
                <a:ea typeface="微软雅黑" panose="020B0503020204020204" pitchFamily="34" charset="-122"/>
                <a:cs typeface="Times New Roman" panose="02020603050405020304" pitchFamily="18" charset="0"/>
              </a:rPr>
              <a:t>的模型差异</a:t>
            </a:r>
            <a:endParaRPr lang="zh-CN" altLang="en-US" sz="1600" dirty="0">
              <a:solidFill>
                <a:schemeClr val="accent1">
                  <a:lumMod val="75000"/>
                </a:schemeClr>
              </a:solidFill>
              <a:effectLst/>
              <a:latin typeface="Cambria" panose="02040503050406030204" pitchFamily="18" charset="0"/>
              <a:ea typeface="微软雅黑" panose="020B0503020204020204" pitchFamily="34" charset="-122"/>
              <a:cs typeface="Times New Roman" panose="02020603050405020304" pitchFamily="18" charset="0"/>
            </a:endParaRPr>
          </a:p>
          <a:p>
            <a:pPr marL="685800" lvl="1" indent="-342900">
              <a:lnSpc>
                <a:spcPct val="150000"/>
              </a:lnSpc>
              <a:spcAft>
                <a:spcPts val="900"/>
              </a:spcAft>
              <a:buFont typeface="Arial" panose="020B0604020202020204" pitchFamily="34" charset="0"/>
              <a:buChar char="•"/>
            </a:pPr>
            <a:r>
              <a:rPr lang="zh-CN" altLang="en-US" sz="1600" dirty="0">
                <a:solidFill>
                  <a:schemeClr val="accent1">
                    <a:lumMod val="75000"/>
                  </a:schemeClr>
                </a:solidFill>
                <a:effectLst/>
                <a:latin typeface="Cambria" panose="02040503050406030204" pitchFamily="18" charset="0"/>
                <a:ea typeface="微软雅黑" panose="020B0503020204020204" pitchFamily="34" charset="-122"/>
                <a:cs typeface="Times New Roman" panose="02020603050405020304" pitchFamily="18" charset="0"/>
              </a:rPr>
              <a:t>反向击穿的阈值电压</a:t>
            </a:r>
          </a:p>
        </p:txBody>
      </p:sp>
      <p:sp>
        <p:nvSpPr>
          <p:cNvPr id="4" name="文本框 3">
            <a:extLst>
              <a:ext uri="{FF2B5EF4-FFF2-40B4-BE49-F238E27FC236}">
                <a16:creationId xmlns:a16="http://schemas.microsoft.com/office/drawing/2014/main" id="{2A960B8C-1B64-4804-8C51-0D64190C7674}"/>
              </a:ext>
            </a:extLst>
          </p:cNvPr>
          <p:cNvSpPr txBox="1"/>
          <p:nvPr/>
        </p:nvSpPr>
        <p:spPr>
          <a:xfrm>
            <a:off x="869103" y="289139"/>
            <a:ext cx="1620957" cy="523220"/>
          </a:xfrm>
          <a:prstGeom prst="rect">
            <a:avLst/>
          </a:prstGeom>
          <a:noFill/>
        </p:spPr>
        <p:txBody>
          <a:bodyPr wrap="none" rtlCol="0">
            <a:spAutoFit/>
          </a:bodyPr>
          <a:lstStyle/>
          <a:p>
            <a:r>
              <a:rPr lang="zh-CN" altLang="en-US" sz="2800" dirty="0">
                <a:solidFill>
                  <a:srgbClr val="4472C4">
                    <a:lumMod val="75000"/>
                  </a:srgbClr>
                </a:solidFill>
                <a:effectLst>
                  <a:outerShdw blurRad="38100" dist="38100" dir="2700000" algn="tl">
                    <a:srgbClr val="000000">
                      <a:alpha val="43137"/>
                    </a:srgbClr>
                  </a:outerShdw>
                </a:effectLst>
                <a:latin typeface="微软雅黑"/>
                <a:ea typeface="微软雅黑"/>
                <a:cs typeface="+mn-ea"/>
              </a:rPr>
              <a:t>仿真总结</a:t>
            </a:r>
            <a:endParaRPr lang="zh-CN" altLang="en-US" sz="3200" dirty="0">
              <a:solidFill>
                <a:schemeClr val="accent5">
                  <a:lumMod val="75000"/>
                </a:schemeClr>
              </a:solidFill>
              <a:effectLst>
                <a:outerShdw blurRad="38100" dist="38100" dir="2700000" algn="tl">
                  <a:srgbClr val="000000">
                    <a:alpha val="43137"/>
                  </a:srgbClr>
                </a:outerShdw>
              </a:effectLst>
              <a:cs typeface="+mn-ea"/>
            </a:endParaRPr>
          </a:p>
        </p:txBody>
      </p:sp>
    </p:spTree>
    <p:extLst>
      <p:ext uri="{BB962C8B-B14F-4D97-AF65-F5344CB8AC3E}">
        <p14:creationId xmlns:p14="http://schemas.microsoft.com/office/powerpoint/2010/main" val="3017514974"/>
      </p:ext>
    </p:extLst>
  </p:cSld>
  <p:clrMapOvr>
    <a:masterClrMapping/>
  </p:clrMapOvr>
  <mc:AlternateContent xmlns:mc="http://schemas.openxmlformats.org/markup-compatibility/2006" xmlns:p14="http://schemas.microsoft.com/office/powerpoint/2010/main">
    <mc:Choice Requires="p14">
      <p:transition spd="slow">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440267" y="670119"/>
            <a:ext cx="8473440" cy="4385816"/>
          </a:xfrm>
          <a:prstGeom prst="rect">
            <a:avLst/>
          </a:prstGeom>
          <a:noFill/>
        </p:spPr>
        <p:txBody>
          <a:bodyPr wrap="square" rtlCol="0">
            <a:spAutoFit/>
          </a:bodyPr>
          <a:lstStyle/>
          <a:p>
            <a:pPr marL="342900" indent="-342900">
              <a:lnSpc>
                <a:spcPct val="150000"/>
              </a:lnSpc>
              <a:spcAft>
                <a:spcPts val="900"/>
              </a:spcAft>
              <a:buFont typeface="Arial" panose="020B0604020202020204" pitchFamily="34" charset="0"/>
              <a:buChar char="•"/>
            </a:pPr>
            <a:r>
              <a:rPr lang="zh-CN" altLang="en-US" sz="2000" b="1" dirty="0">
                <a:solidFill>
                  <a:srgbClr val="5B9BD5">
                    <a:lumMod val="50000"/>
                  </a:srgbClr>
                </a:solidFill>
                <a:latin typeface="微软雅黑" panose="020B0503020204020204" pitchFamily="34" charset="-122"/>
                <a:ea typeface="微软雅黑" panose="020B0503020204020204" pitchFamily="34" charset="-122"/>
                <a:cs typeface="Times New Roman" panose="02020603050405020304" pitchFamily="18" charset="0"/>
              </a:rPr>
              <a:t>瞬态和</a:t>
            </a:r>
            <a:r>
              <a:rPr lang="en-US" altLang="zh-CN" sz="2000" b="1" dirty="0">
                <a:solidFill>
                  <a:srgbClr val="5B9BD5">
                    <a:lumMod val="50000"/>
                  </a:srgbClr>
                </a:solidFill>
                <a:latin typeface="微软雅黑" panose="020B0503020204020204" pitchFamily="34" charset="-122"/>
                <a:ea typeface="微软雅黑" panose="020B0503020204020204" pitchFamily="34" charset="-122"/>
                <a:cs typeface="Times New Roman" panose="02020603050405020304" pitchFamily="18" charset="0"/>
              </a:rPr>
              <a:t>AC</a:t>
            </a:r>
            <a:r>
              <a:rPr lang="zh-CN" altLang="en-US" sz="2000" b="1" dirty="0">
                <a:solidFill>
                  <a:srgbClr val="5B9BD5">
                    <a:lumMod val="50000"/>
                  </a:srgbClr>
                </a:solidFill>
                <a:latin typeface="微软雅黑" panose="020B0503020204020204" pitchFamily="34" charset="-122"/>
                <a:ea typeface="微软雅黑" panose="020B0503020204020204" pitchFamily="34" charset="-122"/>
                <a:cs typeface="Times New Roman" panose="02020603050405020304" pitchFamily="18" charset="0"/>
              </a:rPr>
              <a:t>分析的误差</a:t>
            </a:r>
            <a:endParaRPr lang="zh-CN" altLang="en-US" sz="1600" dirty="0">
              <a:solidFill>
                <a:schemeClr val="accent1">
                  <a:lumMod val="75000"/>
                </a:schemeClr>
              </a:solidFill>
              <a:effectLst/>
              <a:latin typeface="Cambria" panose="02040503050406030204" pitchFamily="18" charset="0"/>
              <a:ea typeface="微软雅黑" panose="020B0503020204020204" pitchFamily="34" charset="-122"/>
              <a:cs typeface="Times New Roman" panose="02020603050405020304" pitchFamily="18" charset="0"/>
            </a:endParaRPr>
          </a:p>
          <a:p>
            <a:pPr marL="685800" lvl="1" indent="-342900">
              <a:lnSpc>
                <a:spcPct val="150000"/>
              </a:lnSpc>
              <a:spcAft>
                <a:spcPts val="900"/>
              </a:spcAft>
              <a:buFont typeface="Arial" panose="020B0604020202020204" pitchFamily="34" charset="0"/>
              <a:buChar char="•"/>
            </a:pPr>
            <a:r>
              <a:rPr lang="zh-CN" altLang="en-US" sz="1600" dirty="0">
                <a:solidFill>
                  <a:schemeClr val="accent1">
                    <a:lumMod val="75000"/>
                  </a:schemeClr>
                </a:solidFill>
                <a:effectLst/>
                <a:latin typeface="Cambria" panose="02040503050406030204" pitchFamily="18" charset="0"/>
                <a:ea typeface="微软雅黑" panose="020B0503020204020204" pitchFamily="34" charset="-122"/>
                <a:cs typeface="Times New Roman" panose="02020603050405020304" pitchFamily="18" charset="0"/>
              </a:rPr>
              <a:t>在瞬态和</a:t>
            </a:r>
            <a:r>
              <a:rPr lang="en-US" altLang="zh-CN" sz="1600" b="1" dirty="0">
                <a:solidFill>
                  <a:schemeClr val="accent1">
                    <a:lumMod val="75000"/>
                  </a:schemeClr>
                </a:solidFill>
                <a:latin typeface="微软雅黑" panose="020B0503020204020204" pitchFamily="34" charset="-122"/>
                <a:ea typeface="微软雅黑" panose="020B0503020204020204" pitchFamily="34" charset="-122"/>
                <a:cs typeface="Times New Roman" panose="02020603050405020304" pitchFamily="18" charset="0"/>
              </a:rPr>
              <a:t>AC</a:t>
            </a:r>
            <a:r>
              <a:rPr lang="zh-CN" altLang="en-US" sz="1600" dirty="0">
                <a:solidFill>
                  <a:schemeClr val="accent1">
                    <a:lumMod val="75000"/>
                  </a:schemeClr>
                </a:solidFill>
                <a:effectLst/>
                <a:latin typeface="Cambria" panose="02040503050406030204" pitchFamily="18" charset="0"/>
                <a:ea typeface="微软雅黑" panose="020B0503020204020204" pitchFamily="34" charset="-122"/>
                <a:cs typeface="Times New Roman" panose="02020603050405020304" pitchFamily="18" charset="0"/>
              </a:rPr>
              <a:t>分析中，</a:t>
            </a:r>
            <a:r>
              <a:rPr lang="en-US" altLang="zh-CN" sz="1600" b="1" dirty="0">
                <a:solidFill>
                  <a:schemeClr val="accent1">
                    <a:lumMod val="75000"/>
                  </a:schemeClr>
                </a:solidFill>
                <a:latin typeface="微软雅黑" panose="020B0503020204020204" pitchFamily="34" charset="-122"/>
                <a:ea typeface="微软雅黑" panose="020B0503020204020204" pitchFamily="34" charset="-122"/>
                <a:cs typeface="Times New Roman" panose="02020603050405020304" pitchFamily="18" charset="0"/>
              </a:rPr>
              <a:t>MOS</a:t>
            </a:r>
            <a:r>
              <a:rPr lang="zh-CN" altLang="en-US" sz="1600" dirty="0">
                <a:solidFill>
                  <a:schemeClr val="accent1">
                    <a:lumMod val="75000"/>
                  </a:schemeClr>
                </a:solidFill>
                <a:effectLst/>
                <a:latin typeface="Cambria" panose="02040503050406030204" pitchFamily="18" charset="0"/>
                <a:ea typeface="微软雅黑" panose="020B0503020204020204" pitchFamily="34" charset="-122"/>
                <a:cs typeface="Times New Roman" panose="02020603050405020304" pitchFamily="18" charset="0"/>
              </a:rPr>
              <a:t>管寄生电容模型不同是部分测试结果与仿真结果相差较大的主要原因，其中栅电容的模型差异最大。在</a:t>
            </a:r>
            <a:r>
              <a:rPr lang="en-US" altLang="zh-CN" sz="1600" b="1" dirty="0" err="1">
                <a:solidFill>
                  <a:schemeClr val="accent1">
                    <a:lumMod val="75000"/>
                  </a:schemeClr>
                </a:solidFill>
                <a:latin typeface="微软雅黑" panose="020B0503020204020204" pitchFamily="34" charset="-122"/>
                <a:ea typeface="微软雅黑" panose="020B0503020204020204" pitchFamily="34" charset="-122"/>
                <a:cs typeface="Times New Roman" panose="02020603050405020304" pitchFamily="18" charset="0"/>
              </a:rPr>
              <a:t>Hspice</a:t>
            </a:r>
            <a:r>
              <a:rPr lang="zh-CN" altLang="en-US" sz="1600" dirty="0">
                <a:solidFill>
                  <a:schemeClr val="accent1">
                    <a:lumMod val="75000"/>
                  </a:schemeClr>
                </a:solidFill>
                <a:effectLst/>
                <a:latin typeface="Cambria" panose="02040503050406030204" pitchFamily="18" charset="0"/>
                <a:ea typeface="微软雅黑" panose="020B0503020204020204" pitchFamily="34" charset="-122"/>
                <a:cs typeface="Times New Roman" panose="02020603050405020304" pitchFamily="18" charset="0"/>
              </a:rPr>
              <a:t>中，</a:t>
            </a:r>
            <a:r>
              <a:rPr lang="en-US" altLang="zh-CN" sz="1600" b="1" dirty="0">
                <a:solidFill>
                  <a:schemeClr val="accent1">
                    <a:lumMod val="75000"/>
                  </a:schemeClr>
                </a:solidFill>
                <a:latin typeface="微软雅黑" panose="020B0503020204020204" pitchFamily="34" charset="-122"/>
                <a:ea typeface="微软雅黑" panose="020B0503020204020204" pitchFamily="34" charset="-122"/>
                <a:cs typeface="Times New Roman" panose="02020603050405020304" pitchFamily="18" charset="0"/>
              </a:rPr>
              <a:t>MOS</a:t>
            </a:r>
            <a:r>
              <a:rPr lang="zh-CN" altLang="en-US" sz="1600" dirty="0">
                <a:solidFill>
                  <a:schemeClr val="accent1">
                    <a:lumMod val="75000"/>
                  </a:schemeClr>
                </a:solidFill>
                <a:effectLst/>
                <a:latin typeface="Cambria" panose="02040503050406030204" pitchFamily="18" charset="0"/>
                <a:ea typeface="微软雅黑" panose="020B0503020204020204" pitchFamily="34" charset="-122"/>
                <a:cs typeface="Times New Roman" panose="02020603050405020304" pitchFamily="18" charset="0"/>
              </a:rPr>
              <a:t>管栅电容模型是独立于</a:t>
            </a:r>
            <a:r>
              <a:rPr lang="en-US" altLang="zh-CN" sz="1600" b="1" dirty="0">
                <a:solidFill>
                  <a:schemeClr val="accent1">
                    <a:lumMod val="75000"/>
                  </a:schemeClr>
                </a:solidFill>
                <a:latin typeface="微软雅黑" panose="020B0503020204020204" pitchFamily="34" charset="-122"/>
                <a:ea typeface="微软雅黑" panose="020B0503020204020204" pitchFamily="34" charset="-122"/>
                <a:cs typeface="Times New Roman" panose="02020603050405020304" pitchFamily="18" charset="0"/>
              </a:rPr>
              <a:t>MOS</a:t>
            </a:r>
            <a:r>
              <a:rPr lang="zh-CN" altLang="en-US" sz="1600" dirty="0">
                <a:solidFill>
                  <a:schemeClr val="accent1">
                    <a:lumMod val="75000"/>
                  </a:schemeClr>
                </a:solidFill>
                <a:effectLst/>
                <a:latin typeface="Cambria" panose="02040503050406030204" pitchFamily="18" charset="0"/>
                <a:ea typeface="微软雅黑" panose="020B0503020204020204" pitchFamily="34" charset="-122"/>
                <a:cs typeface="Times New Roman" panose="02020603050405020304" pitchFamily="18" charset="0"/>
              </a:rPr>
              <a:t>管模型阶数定义的。可以用参数</a:t>
            </a:r>
            <a:r>
              <a:rPr lang="en-US" altLang="zh-CN" sz="1600" b="1" dirty="0">
                <a:solidFill>
                  <a:schemeClr val="accent1">
                    <a:lumMod val="75000"/>
                  </a:schemeClr>
                </a:solidFill>
                <a:latin typeface="微软雅黑" panose="020B0503020204020204" pitchFamily="34" charset="-122"/>
                <a:ea typeface="微软雅黑" panose="020B0503020204020204" pitchFamily="34" charset="-122"/>
                <a:cs typeface="Times New Roman" panose="02020603050405020304" pitchFamily="18" charset="0"/>
              </a:rPr>
              <a:t>CAPOP n</a:t>
            </a:r>
            <a:r>
              <a:rPr lang="zh-CN" altLang="en-US" sz="1600" dirty="0">
                <a:solidFill>
                  <a:schemeClr val="accent1">
                    <a:lumMod val="75000"/>
                  </a:schemeClr>
                </a:solidFill>
                <a:effectLst/>
                <a:latin typeface="Cambria" panose="02040503050406030204" pitchFamily="18" charset="0"/>
                <a:ea typeface="微软雅黑" panose="020B0503020204020204" pitchFamily="34" charset="-122"/>
                <a:cs typeface="Times New Roman" panose="02020603050405020304" pitchFamily="18" charset="0"/>
              </a:rPr>
              <a:t>用于表示不同阶数的</a:t>
            </a:r>
            <a:r>
              <a:rPr lang="zh-CN" altLang="en-US" sz="1600" dirty="0">
                <a:solidFill>
                  <a:schemeClr val="accent1">
                    <a:lumMod val="75000"/>
                  </a:schemeClr>
                </a:solidFill>
                <a:latin typeface="Cambria" panose="02040503050406030204" pitchFamily="18" charset="0"/>
                <a:ea typeface="微软雅黑" panose="020B0503020204020204" pitchFamily="34" charset="-122"/>
                <a:cs typeface="Times New Roman" panose="02020603050405020304" pitchFamily="18" charset="0"/>
              </a:rPr>
              <a:t>栅电容模型</a:t>
            </a:r>
            <a:endParaRPr lang="en-US" altLang="zh-CN" sz="1600" dirty="0">
              <a:solidFill>
                <a:schemeClr val="accent1">
                  <a:lumMod val="75000"/>
                </a:schemeClr>
              </a:solidFill>
              <a:effectLst/>
              <a:latin typeface="Cambria" panose="02040503050406030204" pitchFamily="18" charset="0"/>
              <a:ea typeface="微软雅黑" panose="020B0503020204020204" pitchFamily="34" charset="-122"/>
              <a:cs typeface="Times New Roman" panose="02020603050405020304" pitchFamily="18" charset="0"/>
            </a:endParaRPr>
          </a:p>
          <a:p>
            <a:pPr marL="685800" lvl="1" indent="-342900">
              <a:lnSpc>
                <a:spcPct val="150000"/>
              </a:lnSpc>
              <a:spcAft>
                <a:spcPts val="900"/>
              </a:spcAft>
              <a:buFont typeface="Arial" panose="020B0604020202020204" pitchFamily="34" charset="0"/>
              <a:buChar char="•"/>
            </a:pPr>
            <a:r>
              <a:rPr lang="zh-CN" altLang="en-US" sz="1600" dirty="0">
                <a:solidFill>
                  <a:schemeClr val="accent1">
                    <a:lumMod val="75000"/>
                  </a:schemeClr>
                </a:solidFill>
                <a:effectLst/>
                <a:latin typeface="Cambria" panose="02040503050406030204" pitchFamily="18" charset="0"/>
                <a:ea typeface="微软雅黑" panose="020B0503020204020204" pitchFamily="34" charset="-122"/>
                <a:cs typeface="Times New Roman" panose="02020603050405020304" pitchFamily="18" charset="0"/>
              </a:rPr>
              <a:t>即使是最简单的</a:t>
            </a:r>
            <a:r>
              <a:rPr lang="en-US" altLang="zh-CN" sz="1600" b="1" dirty="0">
                <a:solidFill>
                  <a:schemeClr val="accent1">
                    <a:lumMod val="75000"/>
                  </a:schemeClr>
                </a:solidFill>
                <a:latin typeface="微软雅黑" panose="020B0503020204020204" pitchFamily="34" charset="-122"/>
                <a:ea typeface="微软雅黑" panose="020B0503020204020204" pitchFamily="34" charset="-122"/>
                <a:cs typeface="Times New Roman" panose="02020603050405020304" pitchFamily="18" charset="0"/>
              </a:rPr>
              <a:t>CAPOP=0</a:t>
            </a:r>
            <a:r>
              <a:rPr lang="zh-CN" altLang="en-US" sz="1600" dirty="0">
                <a:solidFill>
                  <a:schemeClr val="accent1">
                    <a:lumMod val="75000"/>
                  </a:schemeClr>
                </a:solidFill>
                <a:effectLst/>
                <a:latin typeface="Cambria" panose="02040503050406030204" pitchFamily="18" charset="0"/>
                <a:ea typeface="微软雅黑" panose="020B0503020204020204" pitchFamily="34" charset="-122"/>
                <a:cs typeface="Times New Roman" panose="02020603050405020304" pitchFamily="18" charset="0"/>
              </a:rPr>
              <a:t>的零阶模型，其寄生电容计算方式也远远复杂于我们的简化模型，比如其会根据工作区的不同给</a:t>
            </a:r>
            <a:r>
              <a:rPr lang="en-US" altLang="zh-CN" sz="1600" b="1" dirty="0">
                <a:solidFill>
                  <a:schemeClr val="accent1">
                    <a:lumMod val="75000"/>
                  </a:schemeClr>
                </a:solidFill>
                <a:latin typeface="微软雅黑" panose="020B0503020204020204" pitchFamily="34" charset="-122"/>
                <a:ea typeface="微软雅黑" panose="020B0503020204020204" pitchFamily="34" charset="-122"/>
                <a:cs typeface="Times New Roman" panose="02020603050405020304" pitchFamily="18" charset="0"/>
              </a:rPr>
              <a:t>Cgs</a:t>
            </a:r>
            <a:r>
              <a:rPr lang="zh-CN" altLang="en-US" sz="1600" dirty="0">
                <a:solidFill>
                  <a:schemeClr val="accent1">
                    <a:lumMod val="75000"/>
                  </a:schemeClr>
                </a:solidFill>
                <a:effectLst/>
                <a:latin typeface="Cambria" panose="02040503050406030204" pitchFamily="18" charset="0"/>
                <a:ea typeface="微软雅黑" panose="020B0503020204020204" pitchFamily="34" charset="-122"/>
                <a:cs typeface="Times New Roman" panose="02020603050405020304" pitchFamily="18" charset="0"/>
              </a:rPr>
              <a:t>和</a:t>
            </a:r>
            <a:r>
              <a:rPr lang="en-US" altLang="zh-CN" sz="1600" b="1" dirty="0" err="1">
                <a:solidFill>
                  <a:schemeClr val="accent1">
                    <a:lumMod val="75000"/>
                  </a:schemeClr>
                </a:solidFill>
                <a:latin typeface="微软雅黑" panose="020B0503020204020204" pitchFamily="34" charset="-122"/>
                <a:ea typeface="微软雅黑" panose="020B0503020204020204" pitchFamily="34" charset="-122"/>
                <a:cs typeface="Times New Roman" panose="02020603050405020304" pitchFamily="18" charset="0"/>
              </a:rPr>
              <a:t>Cgd</a:t>
            </a:r>
            <a:r>
              <a:rPr lang="zh-CN" altLang="en-US" sz="1600" dirty="0">
                <a:solidFill>
                  <a:schemeClr val="accent1">
                    <a:lumMod val="75000"/>
                  </a:schemeClr>
                </a:solidFill>
                <a:latin typeface="Cambria" panose="02040503050406030204" pitchFamily="18" charset="0"/>
                <a:ea typeface="微软雅黑" panose="020B0503020204020204" pitchFamily="34" charset="-122"/>
                <a:cs typeface="Times New Roman" panose="02020603050405020304" pitchFamily="18" charset="0"/>
              </a:rPr>
              <a:t>赋</a:t>
            </a:r>
            <a:r>
              <a:rPr lang="zh-CN" altLang="en-US" sz="1600" dirty="0">
                <a:solidFill>
                  <a:schemeClr val="accent1">
                    <a:lumMod val="75000"/>
                  </a:schemeClr>
                </a:solidFill>
                <a:effectLst/>
                <a:latin typeface="Cambria" panose="02040503050406030204" pitchFamily="18" charset="0"/>
                <a:ea typeface="微软雅黑" panose="020B0503020204020204" pitchFamily="34" charset="-122"/>
                <a:cs typeface="Times New Roman" panose="02020603050405020304" pitchFamily="18" charset="0"/>
              </a:rPr>
              <a:t>不同的值，同时它还考虑了</a:t>
            </a:r>
            <a:r>
              <a:rPr lang="en-US" altLang="zh-CN" sz="1600" b="1" dirty="0" err="1">
                <a:solidFill>
                  <a:schemeClr val="accent1">
                    <a:lumMod val="75000"/>
                  </a:schemeClr>
                </a:solidFill>
                <a:latin typeface="微软雅黑" panose="020B0503020204020204" pitchFamily="34" charset="-122"/>
                <a:ea typeface="微软雅黑" panose="020B0503020204020204" pitchFamily="34" charset="-122"/>
                <a:cs typeface="Times New Roman" panose="02020603050405020304" pitchFamily="18" charset="0"/>
              </a:rPr>
              <a:t>Cgb</a:t>
            </a:r>
            <a:r>
              <a:rPr lang="zh-CN" altLang="en-US" sz="1600" dirty="0">
                <a:solidFill>
                  <a:schemeClr val="accent1">
                    <a:lumMod val="75000"/>
                  </a:schemeClr>
                </a:solidFill>
                <a:effectLst/>
                <a:latin typeface="Cambria" panose="02040503050406030204" pitchFamily="18" charset="0"/>
                <a:ea typeface="微软雅黑" panose="020B0503020204020204" pitchFamily="34" charset="-122"/>
                <a:cs typeface="Times New Roman" panose="02020603050405020304" pitchFamily="18" charset="0"/>
              </a:rPr>
              <a:t>，</a:t>
            </a:r>
            <a:r>
              <a:rPr lang="zh-CN" altLang="en-US" sz="1600" dirty="0">
                <a:solidFill>
                  <a:schemeClr val="accent1">
                    <a:lumMod val="75000"/>
                  </a:schemeClr>
                </a:solidFill>
                <a:latin typeface="Cambria" panose="02040503050406030204" pitchFamily="18" charset="0"/>
                <a:ea typeface="微软雅黑" panose="020B0503020204020204" pitchFamily="34" charset="-122"/>
                <a:cs typeface="Times New Roman" panose="02020603050405020304" pitchFamily="18" charset="0"/>
              </a:rPr>
              <a:t>除此之外它的</a:t>
            </a:r>
            <a:r>
              <a:rPr lang="zh-CN" altLang="en-US" sz="1600" dirty="0">
                <a:solidFill>
                  <a:schemeClr val="accent1">
                    <a:lumMod val="75000"/>
                  </a:schemeClr>
                </a:solidFill>
                <a:effectLst/>
                <a:latin typeface="Cambria" panose="02040503050406030204" pitchFamily="18" charset="0"/>
                <a:ea typeface="微软雅黑" panose="020B0503020204020204" pitchFamily="34" charset="-122"/>
                <a:cs typeface="Times New Roman" panose="02020603050405020304" pitchFamily="18" charset="0"/>
              </a:rPr>
              <a:t>计算公式也</a:t>
            </a:r>
            <a:r>
              <a:rPr lang="zh-CN" altLang="en-US" sz="1600" dirty="0">
                <a:solidFill>
                  <a:schemeClr val="accent1">
                    <a:lumMod val="75000"/>
                  </a:schemeClr>
                </a:solidFill>
                <a:latin typeface="Cambria" panose="02040503050406030204" pitchFamily="18" charset="0"/>
                <a:ea typeface="微软雅黑" panose="020B0503020204020204" pitchFamily="34" charset="-122"/>
                <a:cs typeface="Times New Roman" panose="02020603050405020304" pitchFamily="18" charset="0"/>
              </a:rPr>
              <a:t>比</a:t>
            </a:r>
            <a:r>
              <a:rPr lang="zh-CN" altLang="en-US" sz="1600" dirty="0">
                <a:solidFill>
                  <a:schemeClr val="accent1">
                    <a:lumMod val="75000"/>
                  </a:schemeClr>
                </a:solidFill>
                <a:effectLst/>
                <a:latin typeface="Cambria" panose="02040503050406030204" pitchFamily="18" charset="0"/>
                <a:ea typeface="微软雅黑" panose="020B0503020204020204" pitchFamily="34" charset="-122"/>
                <a:cs typeface="Times New Roman" panose="02020603050405020304" pitchFamily="18" charset="0"/>
              </a:rPr>
              <a:t>我们的简化模型更加复杂</a:t>
            </a:r>
            <a:endParaRPr lang="en-US" altLang="zh-CN" sz="1600" dirty="0">
              <a:solidFill>
                <a:schemeClr val="accent1">
                  <a:lumMod val="75000"/>
                </a:schemeClr>
              </a:solidFill>
              <a:effectLst/>
              <a:latin typeface="Cambria" panose="02040503050406030204" pitchFamily="18" charset="0"/>
              <a:ea typeface="微软雅黑" panose="020B0503020204020204" pitchFamily="34" charset="-122"/>
              <a:cs typeface="Times New Roman" panose="02020603050405020304" pitchFamily="18" charset="0"/>
            </a:endParaRPr>
          </a:p>
          <a:p>
            <a:pPr marL="342900" indent="-342900">
              <a:lnSpc>
                <a:spcPct val="150000"/>
              </a:lnSpc>
              <a:spcAft>
                <a:spcPts val="900"/>
              </a:spcAft>
              <a:buFont typeface="Arial" panose="020B0604020202020204" pitchFamily="34" charset="0"/>
              <a:buChar char="•"/>
            </a:pPr>
            <a:r>
              <a:rPr lang="zh-CN" altLang="en-US" sz="2000" b="1" dirty="0">
                <a:solidFill>
                  <a:srgbClr val="5B9BD5">
                    <a:lumMod val="50000"/>
                  </a:srgbClr>
                </a:solidFill>
                <a:latin typeface="微软雅黑" panose="020B0503020204020204" pitchFamily="34" charset="-122"/>
                <a:ea typeface="微软雅黑" panose="020B0503020204020204" pitchFamily="34" charset="-122"/>
                <a:cs typeface="Times New Roman" panose="02020603050405020304" pitchFamily="18" charset="0"/>
              </a:rPr>
              <a:t>单位换算</a:t>
            </a:r>
            <a:endParaRPr lang="en-US" altLang="zh-CN" sz="1600" dirty="0">
              <a:solidFill>
                <a:schemeClr val="accent1">
                  <a:lumMod val="75000"/>
                </a:schemeClr>
              </a:solidFill>
              <a:effectLst/>
              <a:latin typeface="Cambria" panose="02040503050406030204" pitchFamily="18" charset="0"/>
              <a:ea typeface="微软雅黑" panose="020B0503020204020204" pitchFamily="34" charset="-122"/>
              <a:cs typeface="Times New Roman" panose="02020603050405020304" pitchFamily="18" charset="0"/>
            </a:endParaRPr>
          </a:p>
          <a:p>
            <a:pPr marL="685800" lvl="1" indent="-342900">
              <a:lnSpc>
                <a:spcPct val="150000"/>
              </a:lnSpc>
              <a:spcAft>
                <a:spcPts val="900"/>
              </a:spcAft>
              <a:buFont typeface="Arial" panose="020B0604020202020204" pitchFamily="34" charset="0"/>
              <a:buChar char="•"/>
            </a:pPr>
            <a:r>
              <a:rPr lang="zh-CN" altLang="en-US" sz="1600" dirty="0">
                <a:solidFill>
                  <a:schemeClr val="accent1">
                    <a:lumMod val="75000"/>
                  </a:schemeClr>
                </a:solidFill>
                <a:effectLst/>
                <a:latin typeface="Cambria" panose="02040503050406030204" pitchFamily="18" charset="0"/>
                <a:ea typeface="微软雅黑" panose="020B0503020204020204" pitchFamily="34" charset="-122"/>
                <a:cs typeface="Times New Roman" panose="02020603050405020304" pitchFamily="18" charset="0"/>
              </a:rPr>
              <a:t>在用</a:t>
            </a:r>
            <a:r>
              <a:rPr lang="en-US" altLang="zh-CN" sz="1600" b="1" dirty="0" err="1">
                <a:solidFill>
                  <a:schemeClr val="accent1">
                    <a:lumMod val="75000"/>
                  </a:schemeClr>
                </a:solidFill>
                <a:latin typeface="微软雅黑" panose="020B0503020204020204" pitchFamily="34" charset="-122"/>
                <a:ea typeface="微软雅黑" panose="020B0503020204020204" pitchFamily="34" charset="-122"/>
                <a:cs typeface="Times New Roman" panose="02020603050405020304" pitchFamily="18" charset="0"/>
              </a:rPr>
              <a:t>Hspice</a:t>
            </a:r>
            <a:r>
              <a:rPr lang="zh-CN" altLang="en-US" sz="1600" dirty="0">
                <a:solidFill>
                  <a:schemeClr val="accent1">
                    <a:lumMod val="75000"/>
                  </a:schemeClr>
                </a:solidFill>
                <a:effectLst/>
                <a:latin typeface="Cambria" panose="02040503050406030204" pitchFamily="18" charset="0"/>
                <a:ea typeface="微软雅黑" panose="020B0503020204020204" pitchFamily="34" charset="-122"/>
                <a:cs typeface="Times New Roman" panose="02020603050405020304" pitchFamily="18" charset="0"/>
              </a:rPr>
              <a:t>进行仿真对比时，实例网表中的迁移率</a:t>
            </a:r>
            <a:r>
              <a:rPr lang="en-US" altLang="zh-CN" sz="1600" b="1" dirty="0">
                <a:solidFill>
                  <a:schemeClr val="accent1">
                    <a:lumMod val="75000"/>
                  </a:schemeClr>
                </a:solidFill>
                <a:latin typeface="微软雅黑" panose="020B0503020204020204" pitchFamily="34" charset="-122"/>
                <a:ea typeface="微软雅黑" panose="020B0503020204020204" pitchFamily="34" charset="-122"/>
                <a:cs typeface="Times New Roman" panose="02020603050405020304" pitchFamily="18" charset="0"/>
              </a:rPr>
              <a:t>MU</a:t>
            </a:r>
            <a:r>
              <a:rPr lang="zh-CN" altLang="en-US" sz="1600" dirty="0">
                <a:solidFill>
                  <a:schemeClr val="accent1">
                    <a:lumMod val="75000"/>
                  </a:schemeClr>
                </a:solidFill>
                <a:effectLst/>
                <a:latin typeface="Cambria" panose="02040503050406030204" pitchFamily="18" charset="0"/>
                <a:ea typeface="微软雅黑" panose="020B0503020204020204" pitchFamily="34" charset="-122"/>
                <a:cs typeface="Times New Roman" panose="02020603050405020304" pitchFamily="18" charset="0"/>
              </a:rPr>
              <a:t>单位为</a:t>
            </a:r>
            <a:r>
              <a:rPr lang="en-US" altLang="zh-CN" sz="1600" b="1" dirty="0">
                <a:solidFill>
                  <a:schemeClr val="accent1">
                    <a:lumMod val="75000"/>
                  </a:schemeClr>
                </a:solidFill>
                <a:latin typeface="微软雅黑" panose="020B0503020204020204" pitchFamily="34" charset="-122"/>
                <a:ea typeface="微软雅黑" panose="020B0503020204020204" pitchFamily="34" charset="-122"/>
                <a:cs typeface="Times New Roman" panose="02020603050405020304" pitchFamily="18" charset="0"/>
              </a:rPr>
              <a:t>m</a:t>
            </a:r>
            <a:r>
              <a:rPr lang="en-US" altLang="zh-CN" sz="1600" b="1" baseline="30000" dirty="0">
                <a:solidFill>
                  <a:schemeClr val="accent1">
                    <a:lumMod val="75000"/>
                  </a:schemeClr>
                </a:solidFill>
                <a:latin typeface="微软雅黑" panose="020B0503020204020204" pitchFamily="34" charset="-122"/>
                <a:ea typeface="微软雅黑" panose="020B0503020204020204" pitchFamily="34" charset="-122"/>
                <a:cs typeface="Times New Roman" panose="02020603050405020304" pitchFamily="18" charset="0"/>
              </a:rPr>
              <a:t>2</a:t>
            </a:r>
            <a:r>
              <a:rPr lang="en-US" altLang="zh-CN" sz="1600" b="1" dirty="0">
                <a:solidFill>
                  <a:schemeClr val="accent1">
                    <a:lumMod val="75000"/>
                  </a:schemeClr>
                </a:solidFill>
                <a:latin typeface="微软雅黑" panose="020B0503020204020204" pitchFamily="34" charset="-122"/>
                <a:ea typeface="微软雅黑" panose="020B0503020204020204" pitchFamily="34" charset="-122"/>
                <a:cs typeface="Times New Roman" panose="02020603050405020304" pitchFamily="18" charset="0"/>
              </a:rPr>
              <a:t>/(V⋅s)</a:t>
            </a:r>
            <a:r>
              <a:rPr lang="zh-CN" altLang="en-US" sz="1600" dirty="0">
                <a:solidFill>
                  <a:schemeClr val="accent1">
                    <a:lumMod val="75000"/>
                  </a:schemeClr>
                </a:solidFill>
                <a:effectLst/>
                <a:latin typeface="Cambria" panose="02040503050406030204" pitchFamily="18" charset="0"/>
                <a:ea typeface="微软雅黑" panose="020B0503020204020204" pitchFamily="34" charset="-122"/>
                <a:cs typeface="Times New Roman" panose="02020603050405020304" pitchFamily="18" charset="0"/>
              </a:rPr>
              <a:t>，而</a:t>
            </a:r>
            <a:r>
              <a:rPr lang="en-US" altLang="zh-CN" sz="1600" b="1" dirty="0">
                <a:solidFill>
                  <a:schemeClr val="accent1">
                    <a:lumMod val="75000"/>
                  </a:schemeClr>
                </a:solidFill>
                <a:latin typeface="微软雅黑" panose="020B0503020204020204" pitchFamily="34" charset="-122"/>
                <a:ea typeface="微软雅黑" panose="020B0503020204020204" pitchFamily="34" charset="-122"/>
                <a:cs typeface="Times New Roman" panose="02020603050405020304" pitchFamily="18" charset="0"/>
              </a:rPr>
              <a:t>SPICE</a:t>
            </a:r>
            <a:r>
              <a:rPr lang="zh-CN" altLang="en-US" sz="1600" dirty="0">
                <a:solidFill>
                  <a:schemeClr val="accent1">
                    <a:lumMod val="75000"/>
                  </a:schemeClr>
                </a:solidFill>
                <a:effectLst/>
                <a:latin typeface="Cambria" panose="02040503050406030204" pitchFamily="18" charset="0"/>
                <a:ea typeface="微软雅黑" panose="020B0503020204020204" pitchFamily="34" charset="-122"/>
                <a:cs typeface="Times New Roman" panose="02020603050405020304" pitchFamily="18" charset="0"/>
              </a:rPr>
              <a:t>标准参数中的迁移率</a:t>
            </a:r>
            <a:r>
              <a:rPr lang="en-US" altLang="zh-CN" sz="1600" b="1" dirty="0">
                <a:solidFill>
                  <a:schemeClr val="accent1">
                    <a:lumMod val="75000"/>
                  </a:schemeClr>
                </a:solidFill>
                <a:latin typeface="微软雅黑" panose="020B0503020204020204" pitchFamily="34" charset="-122"/>
                <a:ea typeface="微软雅黑" panose="020B0503020204020204" pitchFamily="34" charset="-122"/>
                <a:cs typeface="Times New Roman" panose="02020603050405020304" pitchFamily="18" charset="0"/>
              </a:rPr>
              <a:t>U</a:t>
            </a:r>
            <a:r>
              <a:rPr lang="en-US" altLang="zh-CN" sz="1600" b="1" baseline="-25000" dirty="0">
                <a:solidFill>
                  <a:schemeClr val="accent1">
                    <a:lumMod val="75000"/>
                  </a:schemeClr>
                </a:solidFill>
                <a:latin typeface="微软雅黑" panose="020B0503020204020204" pitchFamily="34" charset="-122"/>
                <a:ea typeface="微软雅黑" panose="020B0503020204020204" pitchFamily="34" charset="-122"/>
                <a:cs typeface="Times New Roman" panose="02020603050405020304" pitchFamily="18" charset="0"/>
              </a:rPr>
              <a:t>O</a:t>
            </a:r>
            <a:r>
              <a:rPr lang="zh-CN" altLang="en-US" sz="1600" dirty="0">
                <a:solidFill>
                  <a:schemeClr val="accent1">
                    <a:lumMod val="75000"/>
                  </a:schemeClr>
                </a:solidFill>
                <a:effectLst/>
                <a:latin typeface="Cambria" panose="02040503050406030204" pitchFamily="18" charset="0"/>
                <a:ea typeface="微软雅黑" panose="020B0503020204020204" pitchFamily="34" charset="-122"/>
                <a:cs typeface="Times New Roman" panose="02020603050405020304" pitchFamily="18" charset="0"/>
              </a:rPr>
              <a:t>单位为</a:t>
            </a:r>
            <a:r>
              <a:rPr lang="en-US" altLang="zh-CN" sz="1600" b="1" dirty="0">
                <a:solidFill>
                  <a:schemeClr val="accent1">
                    <a:lumMod val="75000"/>
                  </a:schemeClr>
                </a:solidFill>
                <a:latin typeface="微软雅黑" panose="020B0503020204020204" pitchFamily="34" charset="-122"/>
                <a:ea typeface="微软雅黑" panose="020B0503020204020204" pitchFamily="34" charset="-122"/>
                <a:cs typeface="Times New Roman" panose="02020603050405020304" pitchFamily="18" charset="0"/>
              </a:rPr>
              <a:t>cm</a:t>
            </a:r>
            <a:r>
              <a:rPr lang="en-US" altLang="zh-CN" sz="1600" b="1" baseline="30000" dirty="0">
                <a:solidFill>
                  <a:schemeClr val="accent1">
                    <a:lumMod val="75000"/>
                  </a:schemeClr>
                </a:solidFill>
                <a:latin typeface="微软雅黑" panose="020B0503020204020204" pitchFamily="34" charset="-122"/>
                <a:ea typeface="微软雅黑" panose="020B0503020204020204" pitchFamily="34" charset="-122"/>
                <a:cs typeface="Times New Roman" panose="02020603050405020304" pitchFamily="18" charset="0"/>
              </a:rPr>
              <a:t>2</a:t>
            </a:r>
            <a:r>
              <a:rPr lang="en-US" altLang="zh-CN" sz="1600" b="1" dirty="0">
                <a:solidFill>
                  <a:schemeClr val="accent1">
                    <a:lumMod val="75000"/>
                  </a:schemeClr>
                </a:solidFill>
                <a:latin typeface="微软雅黑" panose="020B0503020204020204" pitchFamily="34" charset="-122"/>
                <a:ea typeface="微软雅黑" panose="020B0503020204020204" pitchFamily="34" charset="-122"/>
                <a:cs typeface="Times New Roman" panose="02020603050405020304" pitchFamily="18" charset="0"/>
              </a:rPr>
              <a:t>/(V⋅s)</a:t>
            </a:r>
            <a:r>
              <a:rPr lang="zh-CN" altLang="en-US" sz="1600" dirty="0">
                <a:solidFill>
                  <a:schemeClr val="accent1">
                    <a:lumMod val="75000"/>
                  </a:schemeClr>
                </a:solidFill>
                <a:effectLst/>
                <a:latin typeface="Cambria" panose="02040503050406030204" pitchFamily="18" charset="0"/>
                <a:ea typeface="微软雅黑" panose="020B0503020204020204" pitchFamily="34" charset="-122"/>
                <a:cs typeface="Times New Roman" panose="02020603050405020304" pitchFamily="18" charset="0"/>
              </a:rPr>
              <a:t>，在替换参数时需要进行单位换算。</a:t>
            </a:r>
          </a:p>
        </p:txBody>
      </p:sp>
      <p:sp>
        <p:nvSpPr>
          <p:cNvPr id="4" name="文本框 3">
            <a:extLst>
              <a:ext uri="{FF2B5EF4-FFF2-40B4-BE49-F238E27FC236}">
                <a16:creationId xmlns:a16="http://schemas.microsoft.com/office/drawing/2014/main" id="{2A960B8C-1B64-4804-8C51-0D64190C7674}"/>
              </a:ext>
            </a:extLst>
          </p:cNvPr>
          <p:cNvSpPr txBox="1"/>
          <p:nvPr/>
        </p:nvSpPr>
        <p:spPr>
          <a:xfrm>
            <a:off x="875876" y="146899"/>
            <a:ext cx="2326278" cy="523220"/>
          </a:xfrm>
          <a:prstGeom prst="rect">
            <a:avLst/>
          </a:prstGeom>
          <a:noFill/>
        </p:spPr>
        <p:txBody>
          <a:bodyPr wrap="none" rtlCol="0">
            <a:spAutoFit/>
          </a:bodyPr>
          <a:lstStyle/>
          <a:p>
            <a:r>
              <a:rPr lang="zh-CN" altLang="en-US" sz="2800" dirty="0">
                <a:solidFill>
                  <a:srgbClr val="4472C4">
                    <a:lumMod val="75000"/>
                  </a:srgbClr>
                </a:solidFill>
                <a:effectLst>
                  <a:outerShdw blurRad="38100" dist="38100" dir="2700000" algn="tl">
                    <a:srgbClr val="000000">
                      <a:alpha val="43137"/>
                    </a:srgbClr>
                  </a:outerShdw>
                </a:effectLst>
                <a:latin typeface="微软雅黑"/>
                <a:ea typeface="微软雅黑"/>
                <a:cs typeface="+mn-ea"/>
              </a:rPr>
              <a:t>仿真总结 </a:t>
            </a:r>
            <a:r>
              <a:rPr lang="en-US" altLang="zh-CN" sz="2800" dirty="0">
                <a:solidFill>
                  <a:srgbClr val="4472C4">
                    <a:lumMod val="75000"/>
                  </a:srgbClr>
                </a:solidFill>
                <a:effectLst>
                  <a:outerShdw blurRad="38100" dist="38100" dir="2700000" algn="tl">
                    <a:srgbClr val="000000">
                      <a:alpha val="43137"/>
                    </a:srgbClr>
                  </a:outerShdw>
                </a:effectLst>
                <a:latin typeface="微软雅黑"/>
                <a:ea typeface="微软雅黑"/>
                <a:cs typeface="+mn-ea"/>
              </a:rPr>
              <a:t>(</a:t>
            </a:r>
            <a:r>
              <a:rPr lang="zh-CN" altLang="en-US" sz="2800" dirty="0">
                <a:solidFill>
                  <a:srgbClr val="4472C4">
                    <a:lumMod val="75000"/>
                  </a:srgbClr>
                </a:solidFill>
                <a:effectLst>
                  <a:outerShdw blurRad="38100" dist="38100" dir="2700000" algn="tl">
                    <a:srgbClr val="000000">
                      <a:alpha val="43137"/>
                    </a:srgbClr>
                  </a:outerShdw>
                </a:effectLst>
                <a:latin typeface="微软雅黑"/>
                <a:ea typeface="微软雅黑"/>
                <a:cs typeface="+mn-ea"/>
              </a:rPr>
              <a:t>续</a:t>
            </a:r>
            <a:r>
              <a:rPr lang="en-US" altLang="zh-CN" sz="2800" dirty="0">
                <a:solidFill>
                  <a:srgbClr val="4472C4">
                    <a:lumMod val="75000"/>
                  </a:srgbClr>
                </a:solidFill>
                <a:effectLst>
                  <a:outerShdw blurRad="38100" dist="38100" dir="2700000" algn="tl">
                    <a:srgbClr val="000000">
                      <a:alpha val="43137"/>
                    </a:srgbClr>
                  </a:outerShdw>
                </a:effectLst>
                <a:latin typeface="微软雅黑"/>
                <a:ea typeface="微软雅黑"/>
                <a:cs typeface="+mn-ea"/>
              </a:rPr>
              <a:t>)</a:t>
            </a:r>
            <a:endParaRPr lang="zh-CN" altLang="en-US" sz="3200" dirty="0">
              <a:solidFill>
                <a:schemeClr val="accent5">
                  <a:lumMod val="75000"/>
                </a:schemeClr>
              </a:solidFill>
              <a:effectLst>
                <a:outerShdw blurRad="38100" dist="38100" dir="2700000" algn="tl">
                  <a:srgbClr val="000000">
                    <a:alpha val="43137"/>
                  </a:srgbClr>
                </a:outerShdw>
              </a:effectLst>
              <a:cs typeface="+mn-ea"/>
            </a:endParaRPr>
          </a:p>
        </p:txBody>
      </p:sp>
    </p:spTree>
    <p:extLst>
      <p:ext uri="{BB962C8B-B14F-4D97-AF65-F5344CB8AC3E}">
        <p14:creationId xmlns:p14="http://schemas.microsoft.com/office/powerpoint/2010/main" val="2390445496"/>
      </p:ext>
    </p:extLst>
  </p:cSld>
  <p:clrMapOvr>
    <a:masterClrMapping/>
  </p:clrMapOvr>
  <mc:AlternateContent xmlns:mc="http://schemas.openxmlformats.org/markup-compatibility/2006" xmlns:p14="http://schemas.microsoft.com/office/powerpoint/2010/main">
    <mc:Choice Requires="p14">
      <p:transition spd="slow">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椭圆 2">
            <a:extLst>
              <a:ext uri="{FF2B5EF4-FFF2-40B4-BE49-F238E27FC236}">
                <a16:creationId xmlns:a16="http://schemas.microsoft.com/office/drawing/2014/main" id="{5ED28513-3E4E-440C-B297-C8181D1DEB17}"/>
              </a:ext>
            </a:extLst>
          </p:cNvPr>
          <p:cNvSpPr/>
          <p:nvPr/>
        </p:nvSpPr>
        <p:spPr>
          <a:xfrm>
            <a:off x="3819635" y="1089058"/>
            <a:ext cx="1500028" cy="1500028"/>
          </a:xfrm>
          <a:prstGeom prst="ellipse">
            <a:avLst/>
          </a:prstGeom>
          <a:solidFill>
            <a:srgbClr val="1B43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文本框 11">
            <a:extLst>
              <a:ext uri="{FF2B5EF4-FFF2-40B4-BE49-F238E27FC236}">
                <a16:creationId xmlns:a16="http://schemas.microsoft.com/office/drawing/2014/main" id="{A96BE81F-1C76-4468-B80C-5C62BF03E6B6}"/>
              </a:ext>
            </a:extLst>
          </p:cNvPr>
          <p:cNvSpPr txBox="1"/>
          <p:nvPr/>
        </p:nvSpPr>
        <p:spPr>
          <a:xfrm>
            <a:off x="2483768" y="2709756"/>
            <a:ext cx="4171762" cy="591185"/>
          </a:xfrm>
          <a:prstGeom prst="rect">
            <a:avLst/>
          </a:prstGeom>
          <a:noFill/>
        </p:spPr>
        <p:txBody>
          <a:bodyPr wrap="square" lIns="68580" tIns="34290" rIns="68580" bIns="34290" rtlCol="0">
            <a:spAutoFit/>
          </a:bodyPr>
          <a:lstStyle/>
          <a:p>
            <a:pPr algn="ctr"/>
            <a:r>
              <a:rPr lang="zh-CN" altLang="en-US" sz="3400" dirty="0">
                <a:solidFill>
                  <a:srgbClr val="1B4367"/>
                </a:solidFill>
                <a:effectLst>
                  <a:outerShdw blurRad="38100" dist="38100" dir="2700000" algn="tl">
                    <a:srgbClr val="000000">
                      <a:alpha val="43137"/>
                    </a:srgbClr>
                  </a:outerShdw>
                </a:effectLst>
                <a:cs typeface="+mn-ea"/>
                <a:sym typeface="+mn-lt"/>
              </a:rPr>
              <a:t>参考资料</a:t>
            </a:r>
          </a:p>
        </p:txBody>
      </p:sp>
      <p:sp>
        <p:nvSpPr>
          <p:cNvPr id="5" name="文本框 11">
            <a:extLst>
              <a:ext uri="{FF2B5EF4-FFF2-40B4-BE49-F238E27FC236}">
                <a16:creationId xmlns:a16="http://schemas.microsoft.com/office/drawing/2014/main" id="{6AA57CDC-2405-4508-B74D-7065F26C6F88}"/>
              </a:ext>
            </a:extLst>
          </p:cNvPr>
          <p:cNvSpPr txBox="1"/>
          <p:nvPr/>
        </p:nvSpPr>
        <p:spPr>
          <a:xfrm>
            <a:off x="3705856" y="1751572"/>
            <a:ext cx="1732894" cy="837565"/>
          </a:xfrm>
          <a:prstGeom prst="rect">
            <a:avLst/>
          </a:prstGeom>
          <a:noFill/>
        </p:spPr>
        <p:txBody>
          <a:bodyPr wrap="square" lIns="68580" tIns="34290" rIns="68580" bIns="34290" rtlCol="0">
            <a:spAutoFit/>
          </a:bodyPr>
          <a:lstStyle/>
          <a:p>
            <a:pPr algn="ctr">
              <a:lnSpc>
                <a:spcPts val="3000"/>
              </a:lnSpc>
            </a:pPr>
            <a:r>
              <a:rPr lang="en-US" altLang="zh-CN" sz="5400" dirty="0">
                <a:solidFill>
                  <a:schemeClr val="bg1"/>
                </a:solidFill>
                <a:cs typeface="+mn-ea"/>
                <a:sym typeface="+mn-lt"/>
              </a:rPr>
              <a:t>05</a:t>
            </a:r>
            <a:endParaRPr lang="zh-CN" altLang="en-US" sz="5400" dirty="0">
              <a:solidFill>
                <a:schemeClr val="bg1"/>
              </a:solidFill>
              <a:cs typeface="+mn-ea"/>
              <a:sym typeface="+mn-lt"/>
            </a:endParaRPr>
          </a:p>
          <a:p>
            <a:pPr algn="ctr">
              <a:lnSpc>
                <a:spcPts val="3000"/>
              </a:lnSpc>
            </a:pPr>
            <a:r>
              <a:rPr lang="en-US" altLang="zh-CN" sz="2400" dirty="0">
                <a:solidFill>
                  <a:schemeClr val="bg1"/>
                </a:solidFill>
                <a:cs typeface="+mn-ea"/>
                <a:sym typeface="+mn-lt"/>
              </a:rPr>
              <a:t> </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heel(1)">
                                      <p:cBhvr>
                                        <p:cTn id="7" dur="600"/>
                                        <p:tgtEl>
                                          <p:spTgt spid="3"/>
                                        </p:tgtEl>
                                      </p:cBhvr>
                                    </p:animEffect>
                                  </p:childTnLst>
                                </p:cTn>
                              </p:par>
                            </p:childTnLst>
                          </p:cTn>
                        </p:par>
                        <p:par>
                          <p:cTn id="8" fill="hold">
                            <p:stCondLst>
                              <p:cond delay="600"/>
                            </p:stCondLst>
                            <p:childTnLst>
                              <p:par>
                                <p:cTn id="9" presetID="53" presetClass="entr" presetSubtype="16"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p:cTn id="11" dur="500" fill="hold"/>
                                        <p:tgtEl>
                                          <p:spTgt spid="5"/>
                                        </p:tgtEl>
                                        <p:attrNameLst>
                                          <p:attrName>ppt_w</p:attrName>
                                        </p:attrNameLst>
                                      </p:cBhvr>
                                      <p:tavLst>
                                        <p:tav tm="0">
                                          <p:val>
                                            <p:fltVal val="0"/>
                                          </p:val>
                                        </p:tav>
                                        <p:tav tm="100000">
                                          <p:val>
                                            <p:strVal val="#ppt_w"/>
                                          </p:val>
                                        </p:tav>
                                      </p:tavLst>
                                    </p:anim>
                                    <p:anim calcmode="lin" valueType="num">
                                      <p:cBhvr>
                                        <p:cTn id="12" dur="500" fill="hold"/>
                                        <p:tgtEl>
                                          <p:spTgt spid="5"/>
                                        </p:tgtEl>
                                        <p:attrNameLst>
                                          <p:attrName>ppt_h</p:attrName>
                                        </p:attrNameLst>
                                      </p:cBhvr>
                                      <p:tavLst>
                                        <p:tav tm="0">
                                          <p:val>
                                            <p:fltVal val="0"/>
                                          </p:val>
                                        </p:tav>
                                        <p:tav tm="100000">
                                          <p:val>
                                            <p:strVal val="#ppt_h"/>
                                          </p:val>
                                        </p:tav>
                                      </p:tavLst>
                                    </p:anim>
                                    <p:animEffect transition="in" filter="fade">
                                      <p:cBhvr>
                                        <p:cTn id="13" dur="500"/>
                                        <p:tgtEl>
                                          <p:spTgt spid="5"/>
                                        </p:tgtEl>
                                      </p:cBhvr>
                                    </p:animEffect>
                                  </p:childTnLst>
                                </p:cTn>
                              </p:par>
                            </p:childTnLst>
                          </p:cTn>
                        </p:par>
                        <p:par>
                          <p:cTn id="14" fill="hold">
                            <p:stCondLst>
                              <p:cond delay="1100"/>
                            </p:stCondLst>
                            <p:childTnLst>
                              <p:par>
                                <p:cTn id="15" presetID="41" presetClass="entr" presetSubtype="0" fill="hold" grpId="0" nodeType="afterEffect">
                                  <p:stCondLst>
                                    <p:cond delay="0"/>
                                  </p:stCondLst>
                                  <p:iterate type="lt">
                                    <p:tmPct val="10000"/>
                                  </p:iterate>
                                  <p:childTnLst>
                                    <p:set>
                                      <p:cBhvr>
                                        <p:cTn id="16" dur="1" fill="hold">
                                          <p:stCondLst>
                                            <p:cond delay="0"/>
                                          </p:stCondLst>
                                        </p:cTn>
                                        <p:tgtEl>
                                          <p:spTgt spid="4"/>
                                        </p:tgtEl>
                                        <p:attrNameLst>
                                          <p:attrName>style.visibility</p:attrName>
                                        </p:attrNameLst>
                                      </p:cBhvr>
                                      <p:to>
                                        <p:strVal val="visible"/>
                                      </p:to>
                                    </p:set>
                                    <p:anim calcmode="lin" valueType="num">
                                      <p:cBhvr>
                                        <p:cTn id="17" dur="500" fill="hold"/>
                                        <p:tgtEl>
                                          <p:spTgt spid="4"/>
                                        </p:tgtEl>
                                        <p:attrNameLst>
                                          <p:attrName>ppt_x</p:attrName>
                                        </p:attrNameLst>
                                      </p:cBhvr>
                                      <p:tavLst>
                                        <p:tav tm="0">
                                          <p:val>
                                            <p:strVal val="#ppt_x"/>
                                          </p:val>
                                        </p:tav>
                                        <p:tav tm="50000">
                                          <p:val>
                                            <p:strVal val="#ppt_x+.1"/>
                                          </p:val>
                                        </p:tav>
                                        <p:tav tm="100000">
                                          <p:val>
                                            <p:strVal val="#ppt_x"/>
                                          </p:val>
                                        </p:tav>
                                      </p:tavLst>
                                    </p:anim>
                                    <p:anim calcmode="lin" valueType="num">
                                      <p:cBhvr>
                                        <p:cTn id="18" dur="500" fill="hold"/>
                                        <p:tgtEl>
                                          <p:spTgt spid="4"/>
                                        </p:tgtEl>
                                        <p:attrNameLst>
                                          <p:attrName>ppt_y</p:attrName>
                                        </p:attrNameLst>
                                      </p:cBhvr>
                                      <p:tavLst>
                                        <p:tav tm="0">
                                          <p:val>
                                            <p:strVal val="#ppt_y"/>
                                          </p:val>
                                        </p:tav>
                                        <p:tav tm="100000">
                                          <p:val>
                                            <p:strVal val="#ppt_y"/>
                                          </p:val>
                                        </p:tav>
                                      </p:tavLst>
                                    </p:anim>
                                    <p:anim calcmode="lin" valueType="num">
                                      <p:cBhvr>
                                        <p:cTn id="19" dur="500" fill="hold"/>
                                        <p:tgtEl>
                                          <p:spTgt spid="4"/>
                                        </p:tgtEl>
                                        <p:attrNameLst>
                                          <p:attrName>ppt_h</p:attrName>
                                        </p:attrNameLst>
                                      </p:cBhvr>
                                      <p:tavLst>
                                        <p:tav tm="0">
                                          <p:val>
                                            <p:strVal val="#ppt_h/10"/>
                                          </p:val>
                                        </p:tav>
                                        <p:tav tm="50000">
                                          <p:val>
                                            <p:strVal val="#ppt_h+.01"/>
                                          </p:val>
                                        </p:tav>
                                        <p:tav tm="100000">
                                          <p:val>
                                            <p:strVal val="#ppt_h"/>
                                          </p:val>
                                        </p:tav>
                                      </p:tavLst>
                                    </p:anim>
                                    <p:anim calcmode="lin" valueType="num">
                                      <p:cBhvr>
                                        <p:cTn id="20" dur="500" fill="hold"/>
                                        <p:tgtEl>
                                          <p:spTgt spid="4"/>
                                        </p:tgtEl>
                                        <p:attrNameLst>
                                          <p:attrName>ppt_w</p:attrName>
                                        </p:attrNameLst>
                                      </p:cBhvr>
                                      <p:tavLst>
                                        <p:tav tm="0">
                                          <p:val>
                                            <p:strVal val="#ppt_w/10"/>
                                          </p:val>
                                        </p:tav>
                                        <p:tav tm="50000">
                                          <p:val>
                                            <p:strVal val="#ppt_w+.01"/>
                                          </p:val>
                                        </p:tav>
                                        <p:tav tm="100000">
                                          <p:val>
                                            <p:strVal val="#ppt_w"/>
                                          </p:val>
                                        </p:tav>
                                      </p:tavLst>
                                    </p:anim>
                                    <p:animEffect transition="in" filter="fade">
                                      <p:cBhvr>
                                        <p:cTn id="21" dur="500" tmFilter="0,0; .5, 1; 1, 1"/>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4" grpId="0"/>
      <p:bldP spid="5"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1957"/>
          <p:cNvSpPr/>
          <p:nvPr/>
        </p:nvSpPr>
        <p:spPr>
          <a:xfrm>
            <a:off x="956945" y="1357630"/>
            <a:ext cx="7423150" cy="1177245"/>
          </a:xfrm>
          <a:prstGeom prst="rect">
            <a:avLst/>
          </a:prstGeom>
          <a:noFill/>
          <a:ln w="9525">
            <a:noFill/>
            <a:miter/>
          </a:ln>
        </p:spPr>
        <p:txBody>
          <a:bodyPr wrap="square" lIns="68580" tIns="34290" rIns="68580" bIns="34290">
            <a:spAutoFit/>
          </a:bodyPr>
          <a:lstStyle/>
          <a:p>
            <a:pPr lvl="0"/>
            <a:endParaRPr lang="zh-CN" altLang="en-US" sz="2400" dirty="0">
              <a:solidFill>
                <a:schemeClr val="accent1">
                  <a:lumMod val="75000"/>
                </a:schemeClr>
              </a:solidFill>
              <a:effectLst>
                <a:outerShdw blurRad="38100" dist="38100" dir="2700000" algn="tl">
                  <a:srgbClr val="000000">
                    <a:alpha val="43137"/>
                  </a:srgbClr>
                </a:outerShdw>
              </a:effectLst>
              <a:cs typeface="+mn-ea"/>
              <a:sym typeface="+mn-lt"/>
            </a:endParaRPr>
          </a:p>
          <a:p>
            <a:pPr lvl="0"/>
            <a:endParaRPr lang="zh-CN" altLang="en-US" sz="2400" dirty="0">
              <a:solidFill>
                <a:schemeClr val="accent1">
                  <a:lumMod val="75000"/>
                </a:schemeClr>
              </a:solidFill>
              <a:effectLst>
                <a:outerShdw blurRad="38100" dist="38100" dir="2700000" algn="tl">
                  <a:srgbClr val="000000">
                    <a:alpha val="43137"/>
                  </a:srgbClr>
                </a:outerShdw>
              </a:effectLst>
              <a:cs typeface="+mn-ea"/>
              <a:sym typeface="+mn-lt"/>
            </a:endParaRPr>
          </a:p>
          <a:p>
            <a:pPr lvl="0"/>
            <a:endParaRPr lang="zh-CN" altLang="en-US" sz="2400" dirty="0">
              <a:solidFill>
                <a:schemeClr val="accent1">
                  <a:lumMod val="75000"/>
                </a:schemeClr>
              </a:solidFill>
              <a:effectLst>
                <a:outerShdw blurRad="38100" dist="38100" dir="2700000" algn="tl">
                  <a:srgbClr val="000000">
                    <a:alpha val="43137"/>
                  </a:srgbClr>
                </a:outerShdw>
              </a:effectLst>
              <a:cs typeface="+mn-ea"/>
              <a:sym typeface="+mn-lt"/>
            </a:endParaRPr>
          </a:p>
        </p:txBody>
      </p:sp>
      <p:sp>
        <p:nvSpPr>
          <p:cNvPr id="3" name="文本框 2"/>
          <p:cNvSpPr txBox="1"/>
          <p:nvPr/>
        </p:nvSpPr>
        <p:spPr>
          <a:xfrm>
            <a:off x="3520482" y="774065"/>
            <a:ext cx="1808480" cy="583565"/>
          </a:xfrm>
          <a:prstGeom prst="rect">
            <a:avLst/>
          </a:prstGeom>
          <a:noFill/>
        </p:spPr>
        <p:txBody>
          <a:bodyPr wrap="none" rtlCol="0">
            <a:spAutoFit/>
          </a:bodyPr>
          <a:lstStyle/>
          <a:p>
            <a:r>
              <a:rPr lang="zh-CN" altLang="en-US" sz="3200" dirty="0">
                <a:solidFill>
                  <a:schemeClr val="accent5">
                    <a:lumMod val="75000"/>
                  </a:schemeClr>
                </a:solidFill>
                <a:effectLst>
                  <a:outerShdw blurRad="38100" dist="38100" dir="2700000" algn="tl">
                    <a:srgbClr val="000000">
                      <a:alpha val="43137"/>
                    </a:srgbClr>
                  </a:outerShdw>
                </a:effectLst>
                <a:cs typeface="+mn-ea"/>
              </a:rPr>
              <a:t>参考资料</a:t>
            </a:r>
          </a:p>
        </p:txBody>
      </p:sp>
      <p:sp>
        <p:nvSpPr>
          <p:cNvPr id="4" name="文本框 3">
            <a:extLst>
              <a:ext uri="{FF2B5EF4-FFF2-40B4-BE49-F238E27FC236}">
                <a16:creationId xmlns:a16="http://schemas.microsoft.com/office/drawing/2014/main" id="{C35DC106-6E92-46F1-AE88-6535876408F8}"/>
              </a:ext>
            </a:extLst>
          </p:cNvPr>
          <p:cNvSpPr txBox="1"/>
          <p:nvPr/>
        </p:nvSpPr>
        <p:spPr>
          <a:xfrm>
            <a:off x="652357" y="1717929"/>
            <a:ext cx="7680198" cy="1431161"/>
          </a:xfrm>
          <a:prstGeom prst="rect">
            <a:avLst/>
          </a:prstGeom>
          <a:noFill/>
        </p:spPr>
        <p:txBody>
          <a:bodyPr wrap="square" rtlCol="0">
            <a:spAutoFit/>
          </a:bodyPr>
          <a:lstStyle/>
          <a:p>
            <a:pPr>
              <a:spcBef>
                <a:spcPts val="900"/>
              </a:spcBef>
              <a:spcAft>
                <a:spcPts val="900"/>
              </a:spcAft>
            </a:pPr>
            <a:r>
              <a:rPr lang="en-US" altLang="zh-CN" sz="1800" b="0" i="0" dirty="0">
                <a:solidFill>
                  <a:srgbClr val="222222"/>
                </a:solidFill>
                <a:effectLst/>
                <a:latin typeface="Arial" panose="020B0604020202020204" pitchFamily="34" charset="0"/>
              </a:rPr>
              <a:t>[1] Enhancements S H M. Comparing </a:t>
            </a:r>
            <a:r>
              <a:rPr lang="en-US" altLang="zh-CN" sz="1800" b="0" i="0" dirty="0" err="1">
                <a:solidFill>
                  <a:srgbClr val="222222"/>
                </a:solidFill>
                <a:effectLst/>
                <a:latin typeface="Arial" panose="020B0604020202020204" pitchFamily="34" charset="0"/>
              </a:rPr>
              <a:t>mos</a:t>
            </a:r>
            <a:r>
              <a:rPr lang="en-US" altLang="zh-CN" sz="1800" b="0" i="0" dirty="0">
                <a:solidFill>
                  <a:srgbClr val="222222"/>
                </a:solidFill>
                <a:effectLst/>
                <a:latin typeface="Arial" panose="020B0604020202020204" pitchFamily="34" charset="0"/>
              </a:rPr>
              <a:t> models[J]. Star-</a:t>
            </a:r>
            <a:r>
              <a:rPr lang="en-US" altLang="zh-CN" sz="1800" b="0" i="0" dirty="0" err="1">
                <a:solidFill>
                  <a:srgbClr val="222222"/>
                </a:solidFill>
                <a:effectLst/>
                <a:latin typeface="Arial" panose="020B0604020202020204" pitchFamily="34" charset="0"/>
              </a:rPr>
              <a:t>Hspice</a:t>
            </a:r>
            <a:r>
              <a:rPr lang="en-US" altLang="zh-CN" sz="1800" b="0" i="0" dirty="0">
                <a:solidFill>
                  <a:srgbClr val="222222"/>
                </a:solidFill>
                <a:effectLst/>
                <a:latin typeface="Arial" panose="020B0604020202020204" pitchFamily="34" charset="0"/>
              </a:rPr>
              <a:t> Manual, 2000: 353.</a:t>
            </a:r>
          </a:p>
          <a:p>
            <a:pPr>
              <a:spcBef>
                <a:spcPts val="900"/>
              </a:spcBef>
              <a:spcAft>
                <a:spcPts val="900"/>
              </a:spcAft>
            </a:pPr>
            <a:r>
              <a:rPr lang="en-US" altLang="zh-CN" sz="1800" dirty="0">
                <a:solidFill>
                  <a:srgbClr val="222222"/>
                </a:solidFill>
                <a:latin typeface="Arial" panose="020B0604020202020204" pitchFamily="34" charset="0"/>
                <a:ea typeface="微软雅黑" panose="020B0503020204020204" pitchFamily="34" charset="-122"/>
                <a:cs typeface="Times New Roman" panose="02020603050405020304" pitchFamily="18" charset="0"/>
              </a:rPr>
              <a:t>[2] </a:t>
            </a:r>
            <a:r>
              <a:rPr lang="en-US" altLang="zh-CN" sz="1800" dirty="0" err="1">
                <a:solidFill>
                  <a:srgbClr val="222222"/>
                </a:solidFill>
                <a:latin typeface="Arial" panose="020B0604020202020204" pitchFamily="34" charset="0"/>
                <a:ea typeface="微软雅黑" panose="020B0503020204020204" pitchFamily="34" charset="-122"/>
                <a:cs typeface="Times New Roman" panose="02020603050405020304" pitchFamily="18" charset="0"/>
              </a:rPr>
              <a:t>Foty</a:t>
            </a:r>
            <a:r>
              <a:rPr lang="en-US" altLang="zh-CN" sz="1800" dirty="0">
                <a:solidFill>
                  <a:srgbClr val="222222"/>
                </a:solidFill>
                <a:latin typeface="Arial" panose="020B0604020202020204" pitchFamily="34" charset="0"/>
                <a:ea typeface="微软雅黑" panose="020B0503020204020204" pitchFamily="34" charset="-122"/>
                <a:cs typeface="Times New Roman" panose="02020603050405020304" pitchFamily="18" charset="0"/>
              </a:rPr>
              <a:t> D P. MOSFET modeling with SPICE: principles and practice[M]. Prentice-Hall, Inc., 1997.</a:t>
            </a:r>
            <a:endParaRPr lang="en-US" altLang="zh-CN" sz="1800" dirty="0">
              <a:solidFill>
                <a:schemeClr val="accent1">
                  <a:lumMod val="75000"/>
                </a:schemeClr>
              </a:solidFill>
              <a:effectLst/>
              <a:latin typeface="微软雅黑" panose="020B0503020204020204" pitchFamily="34" charset="-122"/>
              <a:ea typeface="微软雅黑" panose="020B0503020204020204" pitchFamily="34" charset="-122"/>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nodePh="1">
                                  <p:stCondLst>
                                    <p:cond delay="0"/>
                                  </p:stCondLst>
                                  <p:endCondLst>
                                    <p:cond evt="begin" delay="0">
                                      <p:tn val="5"/>
                                    </p:cond>
                                  </p:endCondLst>
                                  <p:childTnLst>
                                    <p:set>
                                      <p:cBhvr>
                                        <p:cTn id="6" dur="1" fill="hold">
                                          <p:stCondLst>
                                            <p:cond delay="0"/>
                                          </p:stCondLst>
                                        </p:cTn>
                                        <p:tgtEl>
                                          <p:spTgt spid="28"/>
                                        </p:tgtEl>
                                        <p:attrNameLst>
                                          <p:attrName>style.visibility</p:attrName>
                                        </p:attrNameLst>
                                      </p:cBhvr>
                                      <p:to>
                                        <p:strVal val="visible"/>
                                      </p:to>
                                    </p:set>
                                    <p:anim calcmode="lin" valueType="num">
                                      <p:cBhvr additive="base">
                                        <p:cTn id="7" dur="500" fill="hold"/>
                                        <p:tgtEl>
                                          <p:spTgt spid="28"/>
                                        </p:tgtEl>
                                        <p:attrNameLst>
                                          <p:attrName>ppt_x</p:attrName>
                                        </p:attrNameLst>
                                      </p:cBhvr>
                                      <p:tavLst>
                                        <p:tav tm="0">
                                          <p:val>
                                            <p:strVal val="1+#ppt_w/2"/>
                                          </p:val>
                                        </p:tav>
                                        <p:tav tm="100000">
                                          <p:val>
                                            <p:strVal val="#ppt_x"/>
                                          </p:val>
                                        </p:tav>
                                      </p:tavLst>
                                    </p:anim>
                                    <p:anim calcmode="lin" valueType="num">
                                      <p:cBhvr additive="base">
                                        <p:cTn id="8" dur="500" fill="hold"/>
                                        <p:tgtEl>
                                          <p:spTgt spid="2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162473" y="843704"/>
            <a:ext cx="1826141" cy="584775"/>
          </a:xfrm>
          <a:prstGeom prst="rect">
            <a:avLst/>
          </a:prstGeom>
          <a:noFill/>
        </p:spPr>
        <p:txBody>
          <a:bodyPr wrap="none" rtlCol="0">
            <a:spAutoFit/>
          </a:bodyPr>
          <a:lstStyle/>
          <a:p>
            <a:r>
              <a:rPr lang="zh-CN" altLang="en-US" sz="3200" dirty="0">
                <a:solidFill>
                  <a:schemeClr val="accent5">
                    <a:lumMod val="75000"/>
                  </a:schemeClr>
                </a:solidFill>
                <a:effectLst>
                  <a:outerShdw blurRad="38100" dist="38100" dir="2700000" algn="tl">
                    <a:srgbClr val="000000">
                      <a:alpha val="43137"/>
                    </a:srgbClr>
                  </a:outerShdw>
                </a:effectLst>
                <a:cs typeface="+mn-ea"/>
              </a:rPr>
              <a:t>功能说明</a:t>
            </a:r>
          </a:p>
        </p:txBody>
      </p:sp>
      <p:sp>
        <p:nvSpPr>
          <p:cNvPr id="2" name="文本框 1"/>
          <p:cNvSpPr txBox="1"/>
          <p:nvPr/>
        </p:nvSpPr>
        <p:spPr>
          <a:xfrm>
            <a:off x="1162473" y="1729741"/>
            <a:ext cx="7023100" cy="1547668"/>
          </a:xfrm>
          <a:prstGeom prst="rect">
            <a:avLst/>
          </a:prstGeom>
          <a:noFill/>
        </p:spPr>
        <p:txBody>
          <a:bodyPr wrap="square" rtlCol="0">
            <a:spAutoFit/>
          </a:bodyPr>
          <a:lstStyle/>
          <a:p>
            <a:pPr marL="285750" indent="-285750">
              <a:lnSpc>
                <a:spcPct val="120000"/>
              </a:lnSpc>
              <a:spcAft>
                <a:spcPts val="1200"/>
              </a:spcAft>
              <a:buFont typeface="Arial" panose="020B0604020202020204" pitchFamily="34" charset="0"/>
              <a:buChar char="•"/>
            </a:pPr>
            <a:r>
              <a:rPr lang="zh-CN" altLang="en-US" sz="1800" dirty="0">
                <a:solidFill>
                  <a:schemeClr val="accent1">
                    <a:lumMod val="75000"/>
                  </a:schemeClr>
                </a:solidFill>
                <a:cs typeface="+mn-ea"/>
              </a:rPr>
              <a:t>本项目读入电路网表文件后，可以执行</a:t>
            </a:r>
            <a:r>
              <a:rPr lang="en-US" altLang="zh-CN" sz="1800" b="1" dirty="0">
                <a:solidFill>
                  <a:schemeClr val="accent1">
                    <a:lumMod val="75000"/>
                  </a:schemeClr>
                </a:solidFill>
                <a:cs typeface="+mn-ea"/>
              </a:rPr>
              <a:t>DC</a:t>
            </a:r>
            <a:r>
              <a:rPr lang="zh-CN" altLang="en-US" sz="1800" b="1" dirty="0">
                <a:solidFill>
                  <a:schemeClr val="accent1">
                    <a:lumMod val="75000"/>
                  </a:schemeClr>
                </a:solidFill>
                <a:cs typeface="+mn-ea"/>
              </a:rPr>
              <a:t>分析</a:t>
            </a:r>
            <a:r>
              <a:rPr lang="zh-CN" altLang="en-US" sz="1800" dirty="0">
                <a:solidFill>
                  <a:schemeClr val="accent1">
                    <a:lumMod val="75000"/>
                  </a:schemeClr>
                </a:solidFill>
                <a:cs typeface="+mn-ea"/>
              </a:rPr>
              <a:t>、</a:t>
            </a:r>
            <a:r>
              <a:rPr lang="en-US" altLang="zh-CN" sz="1800" b="1" dirty="0">
                <a:solidFill>
                  <a:schemeClr val="accent1">
                    <a:lumMod val="75000"/>
                  </a:schemeClr>
                </a:solidFill>
                <a:cs typeface="+mn-ea"/>
              </a:rPr>
              <a:t>DC</a:t>
            </a:r>
            <a:r>
              <a:rPr lang="zh-CN" altLang="en-US" sz="1800" b="1" dirty="0">
                <a:solidFill>
                  <a:schemeClr val="accent1">
                    <a:lumMod val="75000"/>
                  </a:schemeClr>
                </a:solidFill>
                <a:cs typeface="+mn-ea"/>
              </a:rPr>
              <a:t>扫描</a:t>
            </a:r>
            <a:r>
              <a:rPr lang="zh-CN" altLang="en-US" sz="1800" dirty="0">
                <a:solidFill>
                  <a:schemeClr val="accent1">
                    <a:lumMod val="75000"/>
                  </a:schemeClr>
                </a:solidFill>
                <a:cs typeface="+mn-ea"/>
              </a:rPr>
              <a:t>、</a:t>
            </a:r>
            <a:r>
              <a:rPr lang="zh-CN" altLang="en-US" sz="1800" b="1" dirty="0">
                <a:solidFill>
                  <a:schemeClr val="accent1">
                    <a:lumMod val="75000"/>
                  </a:schemeClr>
                </a:solidFill>
                <a:cs typeface="+mn-ea"/>
              </a:rPr>
              <a:t>瞬态分析</a:t>
            </a:r>
            <a:r>
              <a:rPr lang="zh-CN" altLang="en-US" sz="1800" dirty="0">
                <a:solidFill>
                  <a:schemeClr val="accent1">
                    <a:lumMod val="75000"/>
                  </a:schemeClr>
                </a:solidFill>
                <a:cs typeface="+mn-ea"/>
              </a:rPr>
              <a:t>、</a:t>
            </a:r>
            <a:r>
              <a:rPr lang="en-US" altLang="zh-CN" sz="1800" b="1" dirty="0">
                <a:solidFill>
                  <a:schemeClr val="accent1">
                    <a:lumMod val="75000"/>
                  </a:schemeClr>
                </a:solidFill>
                <a:cs typeface="+mn-ea"/>
              </a:rPr>
              <a:t>AC</a:t>
            </a:r>
            <a:r>
              <a:rPr lang="zh-CN" altLang="en-US" sz="1800" b="1" dirty="0">
                <a:solidFill>
                  <a:schemeClr val="accent1">
                    <a:lumMod val="75000"/>
                  </a:schemeClr>
                </a:solidFill>
                <a:cs typeface="+mn-ea"/>
              </a:rPr>
              <a:t>分析</a:t>
            </a:r>
            <a:r>
              <a:rPr lang="zh-CN" altLang="en-US" sz="1800" dirty="0">
                <a:solidFill>
                  <a:schemeClr val="accent1">
                    <a:lumMod val="75000"/>
                  </a:schemeClr>
                </a:solidFill>
                <a:cs typeface="+mn-ea"/>
              </a:rPr>
              <a:t>等，生成对应的输出结果。支持的器件包括</a:t>
            </a:r>
            <a:r>
              <a:rPr lang="en-US" altLang="zh-CN" sz="1800" b="1" dirty="0">
                <a:solidFill>
                  <a:schemeClr val="accent1">
                    <a:lumMod val="75000"/>
                  </a:schemeClr>
                </a:solidFill>
                <a:cs typeface="+mn-ea"/>
              </a:rPr>
              <a:t>MOSFET</a:t>
            </a:r>
            <a:r>
              <a:rPr lang="zh-CN" altLang="en-US" sz="1800" dirty="0">
                <a:solidFill>
                  <a:schemeClr val="accent1">
                    <a:lumMod val="75000"/>
                  </a:schemeClr>
                </a:solidFill>
                <a:cs typeface="+mn-ea"/>
              </a:rPr>
              <a:t>、</a:t>
            </a:r>
            <a:r>
              <a:rPr lang="en-US" altLang="zh-CN" sz="1800" b="1" dirty="0">
                <a:solidFill>
                  <a:schemeClr val="accent1">
                    <a:lumMod val="75000"/>
                  </a:schemeClr>
                </a:solidFill>
                <a:cs typeface="+mn-ea"/>
              </a:rPr>
              <a:t>Diode</a:t>
            </a:r>
            <a:r>
              <a:rPr lang="zh-CN" altLang="en-US" sz="1800" dirty="0">
                <a:solidFill>
                  <a:schemeClr val="accent1">
                    <a:lumMod val="75000"/>
                  </a:schemeClr>
                </a:solidFill>
                <a:cs typeface="+mn-ea"/>
              </a:rPr>
              <a:t>、</a:t>
            </a:r>
            <a:r>
              <a:rPr lang="zh-CN" altLang="en-US" sz="1800" b="1" dirty="0">
                <a:solidFill>
                  <a:schemeClr val="accent1">
                    <a:lumMod val="75000"/>
                  </a:schemeClr>
                </a:solidFill>
                <a:cs typeface="+mn-ea"/>
              </a:rPr>
              <a:t>电阻</a:t>
            </a:r>
            <a:r>
              <a:rPr lang="zh-CN" altLang="en-US" sz="1800" dirty="0">
                <a:solidFill>
                  <a:schemeClr val="accent1">
                    <a:lumMod val="75000"/>
                  </a:schemeClr>
                </a:solidFill>
                <a:cs typeface="+mn-ea"/>
              </a:rPr>
              <a:t>、</a:t>
            </a:r>
            <a:r>
              <a:rPr lang="zh-CN" altLang="en-US" sz="1800" b="1" dirty="0">
                <a:solidFill>
                  <a:schemeClr val="accent1">
                    <a:lumMod val="75000"/>
                  </a:schemeClr>
                </a:solidFill>
                <a:cs typeface="+mn-ea"/>
              </a:rPr>
              <a:t>电容</a:t>
            </a:r>
            <a:r>
              <a:rPr lang="zh-CN" altLang="en-US" sz="1800" dirty="0">
                <a:solidFill>
                  <a:schemeClr val="accent1">
                    <a:lumMod val="75000"/>
                  </a:schemeClr>
                </a:solidFill>
                <a:cs typeface="+mn-ea"/>
              </a:rPr>
              <a:t>、</a:t>
            </a:r>
            <a:r>
              <a:rPr lang="zh-CN" altLang="en-US" sz="1800" b="1" dirty="0">
                <a:solidFill>
                  <a:schemeClr val="accent1">
                    <a:lumMod val="75000"/>
                  </a:schemeClr>
                </a:solidFill>
                <a:cs typeface="+mn-ea"/>
              </a:rPr>
              <a:t>电感、电源</a:t>
            </a:r>
            <a:r>
              <a:rPr lang="zh-CN" altLang="en-US" sz="1800" dirty="0">
                <a:solidFill>
                  <a:schemeClr val="accent1">
                    <a:lumMod val="75000"/>
                  </a:schemeClr>
                </a:solidFill>
                <a:cs typeface="+mn-ea"/>
              </a:rPr>
              <a:t>等。</a:t>
            </a:r>
          </a:p>
          <a:p>
            <a:pPr marL="285750" indent="-285750">
              <a:lnSpc>
                <a:spcPct val="120000"/>
              </a:lnSpc>
              <a:spcAft>
                <a:spcPts val="1200"/>
              </a:spcAft>
              <a:buFont typeface="Arial" panose="020B0604020202020204" pitchFamily="34" charset="0"/>
              <a:buChar char="•"/>
            </a:pPr>
            <a:r>
              <a:rPr lang="en-US" altLang="zh-CN" sz="1800" b="1" dirty="0">
                <a:solidFill>
                  <a:schemeClr val="accent1">
                    <a:lumMod val="75000"/>
                  </a:schemeClr>
                </a:solidFill>
                <a:cs typeface="+mn-ea"/>
              </a:rPr>
              <a:t>MOSFET</a:t>
            </a:r>
            <a:r>
              <a:rPr lang="zh-CN" altLang="en-US" sz="1800" dirty="0">
                <a:solidFill>
                  <a:schemeClr val="accent1">
                    <a:lumMod val="75000"/>
                  </a:schemeClr>
                </a:solidFill>
                <a:cs typeface="+mn-ea"/>
              </a:rPr>
              <a:t>和</a:t>
            </a:r>
            <a:r>
              <a:rPr lang="en-US" altLang="zh-CN" sz="1800" b="1" dirty="0">
                <a:solidFill>
                  <a:schemeClr val="accent1">
                    <a:lumMod val="75000"/>
                  </a:schemeClr>
                </a:solidFill>
                <a:cs typeface="+mn-ea"/>
              </a:rPr>
              <a:t>Diode</a:t>
            </a:r>
            <a:r>
              <a:rPr lang="zh-CN" altLang="en-US" sz="1800" dirty="0">
                <a:solidFill>
                  <a:schemeClr val="accent1">
                    <a:lumMod val="75000"/>
                  </a:schemeClr>
                </a:solidFill>
                <a:cs typeface="+mn-ea"/>
              </a:rPr>
              <a:t>都使用了简化版的</a:t>
            </a:r>
            <a:r>
              <a:rPr lang="en-US" altLang="zh-CN" sz="1800" b="1" dirty="0">
                <a:solidFill>
                  <a:schemeClr val="accent1">
                    <a:lumMod val="75000"/>
                  </a:schemeClr>
                </a:solidFill>
                <a:cs typeface="+mn-ea"/>
              </a:rPr>
              <a:t>SPICE Level = 1</a:t>
            </a:r>
            <a:r>
              <a:rPr lang="zh-CN" altLang="en-US" sz="1800" dirty="0">
                <a:solidFill>
                  <a:schemeClr val="accent1">
                    <a:lumMod val="75000"/>
                  </a:schemeClr>
                </a:solidFill>
                <a:cs typeface="+mn-ea"/>
              </a:rPr>
              <a:t>模型。</a:t>
            </a:r>
          </a:p>
        </p:txBody>
      </p:sp>
    </p:spTree>
  </p:cSld>
  <p:clrMapOvr>
    <a:masterClrMapping/>
  </p:clrMapOvr>
  <mc:AlternateContent xmlns:mc="http://schemas.openxmlformats.org/markup-compatibility/2006" xmlns:p14="http://schemas.microsoft.com/office/powerpoint/2010/main">
    <mc:Choice Requires="p14">
      <p:transition spd="slow">
        <p14:gallery dir="l"/>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02" name="椭圆 101"/>
          <p:cNvSpPr/>
          <p:nvPr/>
        </p:nvSpPr>
        <p:spPr>
          <a:xfrm>
            <a:off x="3819635" y="1089058"/>
            <a:ext cx="1500028" cy="1500028"/>
          </a:xfrm>
          <a:prstGeom prst="ellipse">
            <a:avLst/>
          </a:prstGeom>
          <a:solidFill>
            <a:srgbClr val="1B43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文本框 11"/>
          <p:cNvSpPr txBox="1"/>
          <p:nvPr/>
        </p:nvSpPr>
        <p:spPr>
          <a:xfrm>
            <a:off x="1837690" y="2828925"/>
            <a:ext cx="5485130" cy="591185"/>
          </a:xfrm>
          <a:prstGeom prst="rect">
            <a:avLst/>
          </a:prstGeom>
          <a:noFill/>
        </p:spPr>
        <p:txBody>
          <a:bodyPr wrap="square" lIns="68580" tIns="34290" rIns="68580" bIns="34290" rtlCol="0">
            <a:spAutoFit/>
          </a:bodyPr>
          <a:lstStyle/>
          <a:p>
            <a:pPr algn="ctr"/>
            <a:r>
              <a:rPr lang="zh-CN" altLang="en-US" sz="3400" dirty="0">
                <a:solidFill>
                  <a:srgbClr val="1B4367"/>
                </a:solidFill>
                <a:effectLst>
                  <a:outerShdw blurRad="38100" dist="38100" dir="2700000" algn="tl">
                    <a:srgbClr val="000000">
                      <a:alpha val="43137"/>
                    </a:srgbClr>
                  </a:outerShdw>
                </a:effectLst>
                <a:cs typeface="+mn-ea"/>
                <a:sym typeface="+mn-lt"/>
              </a:rPr>
              <a:t>项目创新点</a:t>
            </a:r>
          </a:p>
        </p:txBody>
      </p:sp>
      <p:sp>
        <p:nvSpPr>
          <p:cNvPr id="105" name="文本框 11"/>
          <p:cNvSpPr txBox="1"/>
          <p:nvPr/>
        </p:nvSpPr>
        <p:spPr>
          <a:xfrm>
            <a:off x="3714111" y="1751572"/>
            <a:ext cx="1732894" cy="837565"/>
          </a:xfrm>
          <a:prstGeom prst="rect">
            <a:avLst/>
          </a:prstGeom>
          <a:noFill/>
        </p:spPr>
        <p:txBody>
          <a:bodyPr wrap="square" lIns="68580" tIns="34290" rIns="68580" bIns="34290" rtlCol="0">
            <a:spAutoFit/>
          </a:bodyPr>
          <a:lstStyle/>
          <a:p>
            <a:pPr algn="ctr">
              <a:lnSpc>
                <a:spcPts val="3000"/>
              </a:lnSpc>
            </a:pPr>
            <a:r>
              <a:rPr lang="en-US" altLang="zh-CN" sz="5400" dirty="0">
                <a:solidFill>
                  <a:schemeClr val="bg1"/>
                </a:solidFill>
                <a:cs typeface="+mn-ea"/>
                <a:sym typeface="+mn-lt"/>
              </a:rPr>
              <a:t>02</a:t>
            </a:r>
            <a:endParaRPr lang="zh-CN" altLang="en-US" sz="5400" dirty="0">
              <a:solidFill>
                <a:schemeClr val="bg1"/>
              </a:solidFill>
              <a:cs typeface="+mn-ea"/>
              <a:sym typeface="+mn-lt"/>
            </a:endParaRPr>
          </a:p>
          <a:p>
            <a:pPr algn="ctr">
              <a:lnSpc>
                <a:spcPts val="3000"/>
              </a:lnSpc>
            </a:pPr>
            <a:r>
              <a:rPr lang="en-US" altLang="zh-CN" sz="2400" dirty="0">
                <a:solidFill>
                  <a:schemeClr val="bg1"/>
                </a:solidFill>
                <a:cs typeface="+mn-ea"/>
                <a:sym typeface="+mn-lt"/>
              </a:rPr>
              <a:t> </a:t>
            </a:r>
          </a:p>
        </p:txBody>
      </p:sp>
    </p:spTree>
  </p:cSld>
  <p:clrMapOvr>
    <a:masterClrMapping/>
  </p:clrMapOvr>
  <mc:AlternateContent xmlns:mc="http://schemas.openxmlformats.org/markup-compatibility/2006" xmlns:p14="http://schemas.microsoft.com/office/powerpoint/2010/main">
    <mc:Choice Requires="p14">
      <p:transition spd="slow">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102"/>
                                        </p:tgtEl>
                                        <p:attrNameLst>
                                          <p:attrName>style.visibility</p:attrName>
                                        </p:attrNameLst>
                                      </p:cBhvr>
                                      <p:to>
                                        <p:strVal val="visible"/>
                                      </p:to>
                                    </p:set>
                                    <p:animEffect transition="in" filter="wheel(1)">
                                      <p:cBhvr>
                                        <p:cTn id="7" dur="600"/>
                                        <p:tgtEl>
                                          <p:spTgt spid="102"/>
                                        </p:tgtEl>
                                      </p:cBhvr>
                                    </p:animEffect>
                                  </p:childTnLst>
                                </p:cTn>
                              </p:par>
                            </p:childTnLst>
                          </p:cTn>
                        </p:par>
                        <p:par>
                          <p:cTn id="8" fill="hold">
                            <p:stCondLst>
                              <p:cond delay="1000"/>
                            </p:stCondLst>
                            <p:childTnLst>
                              <p:par>
                                <p:cTn id="9" presetID="53" presetClass="entr" presetSubtype="16" fill="hold" grpId="0" nodeType="afterEffect">
                                  <p:stCondLst>
                                    <p:cond delay="0"/>
                                  </p:stCondLst>
                                  <p:childTnLst>
                                    <p:set>
                                      <p:cBhvr>
                                        <p:cTn id="10" dur="1" fill="hold">
                                          <p:stCondLst>
                                            <p:cond delay="0"/>
                                          </p:stCondLst>
                                        </p:cTn>
                                        <p:tgtEl>
                                          <p:spTgt spid="105"/>
                                        </p:tgtEl>
                                        <p:attrNameLst>
                                          <p:attrName>style.visibility</p:attrName>
                                        </p:attrNameLst>
                                      </p:cBhvr>
                                      <p:to>
                                        <p:strVal val="visible"/>
                                      </p:to>
                                    </p:set>
                                    <p:anim calcmode="lin" valueType="num">
                                      <p:cBhvr>
                                        <p:cTn id="11" dur="500" fill="hold"/>
                                        <p:tgtEl>
                                          <p:spTgt spid="105"/>
                                        </p:tgtEl>
                                        <p:attrNameLst>
                                          <p:attrName>ppt_w</p:attrName>
                                        </p:attrNameLst>
                                      </p:cBhvr>
                                      <p:tavLst>
                                        <p:tav tm="0">
                                          <p:val>
                                            <p:fltVal val="0"/>
                                          </p:val>
                                        </p:tav>
                                        <p:tav tm="100000">
                                          <p:val>
                                            <p:strVal val="#ppt_w"/>
                                          </p:val>
                                        </p:tav>
                                      </p:tavLst>
                                    </p:anim>
                                    <p:anim calcmode="lin" valueType="num">
                                      <p:cBhvr>
                                        <p:cTn id="12" dur="500" fill="hold"/>
                                        <p:tgtEl>
                                          <p:spTgt spid="105"/>
                                        </p:tgtEl>
                                        <p:attrNameLst>
                                          <p:attrName>ppt_h</p:attrName>
                                        </p:attrNameLst>
                                      </p:cBhvr>
                                      <p:tavLst>
                                        <p:tav tm="0">
                                          <p:val>
                                            <p:fltVal val="0"/>
                                          </p:val>
                                        </p:tav>
                                        <p:tav tm="100000">
                                          <p:val>
                                            <p:strVal val="#ppt_h"/>
                                          </p:val>
                                        </p:tav>
                                      </p:tavLst>
                                    </p:anim>
                                    <p:animEffect transition="in" filter="fade">
                                      <p:cBhvr>
                                        <p:cTn id="13" dur="500"/>
                                        <p:tgtEl>
                                          <p:spTgt spid="105"/>
                                        </p:tgtEl>
                                      </p:cBhvr>
                                    </p:animEffect>
                                  </p:childTnLst>
                                </p:cTn>
                              </p:par>
                            </p:childTnLst>
                          </p:cTn>
                        </p:par>
                        <p:par>
                          <p:cTn id="14" fill="hold">
                            <p:stCondLst>
                              <p:cond delay="1500"/>
                            </p:stCondLst>
                            <p:childTnLst>
                              <p:par>
                                <p:cTn id="15" presetID="41" presetClass="entr" presetSubtype="0" fill="hold" grpId="0" nodeType="afterEffect">
                                  <p:stCondLst>
                                    <p:cond delay="0"/>
                                  </p:stCondLst>
                                  <p:iterate type="lt">
                                    <p:tmPct val="10000"/>
                                  </p:iterate>
                                  <p:childTnLst>
                                    <p:set>
                                      <p:cBhvr>
                                        <p:cTn id="16" dur="1" fill="hold">
                                          <p:stCondLst>
                                            <p:cond delay="0"/>
                                          </p:stCondLst>
                                        </p:cTn>
                                        <p:tgtEl>
                                          <p:spTgt spid="103"/>
                                        </p:tgtEl>
                                        <p:attrNameLst>
                                          <p:attrName>style.visibility</p:attrName>
                                        </p:attrNameLst>
                                      </p:cBhvr>
                                      <p:to>
                                        <p:strVal val="visible"/>
                                      </p:to>
                                    </p:set>
                                    <p:anim calcmode="lin" valueType="num">
                                      <p:cBhvr>
                                        <p:cTn id="17" dur="500" fill="hold"/>
                                        <p:tgtEl>
                                          <p:spTgt spid="103"/>
                                        </p:tgtEl>
                                        <p:attrNameLst>
                                          <p:attrName>ppt_x</p:attrName>
                                        </p:attrNameLst>
                                      </p:cBhvr>
                                      <p:tavLst>
                                        <p:tav tm="0">
                                          <p:val>
                                            <p:strVal val="#ppt_x"/>
                                          </p:val>
                                        </p:tav>
                                        <p:tav tm="50000">
                                          <p:val>
                                            <p:strVal val="#ppt_x+.1"/>
                                          </p:val>
                                        </p:tav>
                                        <p:tav tm="100000">
                                          <p:val>
                                            <p:strVal val="#ppt_x"/>
                                          </p:val>
                                        </p:tav>
                                      </p:tavLst>
                                    </p:anim>
                                    <p:anim calcmode="lin" valueType="num">
                                      <p:cBhvr>
                                        <p:cTn id="18" dur="500" fill="hold"/>
                                        <p:tgtEl>
                                          <p:spTgt spid="103"/>
                                        </p:tgtEl>
                                        <p:attrNameLst>
                                          <p:attrName>ppt_y</p:attrName>
                                        </p:attrNameLst>
                                      </p:cBhvr>
                                      <p:tavLst>
                                        <p:tav tm="0">
                                          <p:val>
                                            <p:strVal val="#ppt_y"/>
                                          </p:val>
                                        </p:tav>
                                        <p:tav tm="100000">
                                          <p:val>
                                            <p:strVal val="#ppt_y"/>
                                          </p:val>
                                        </p:tav>
                                      </p:tavLst>
                                    </p:anim>
                                    <p:anim calcmode="lin" valueType="num">
                                      <p:cBhvr>
                                        <p:cTn id="19" dur="500" fill="hold"/>
                                        <p:tgtEl>
                                          <p:spTgt spid="103"/>
                                        </p:tgtEl>
                                        <p:attrNameLst>
                                          <p:attrName>ppt_h</p:attrName>
                                        </p:attrNameLst>
                                      </p:cBhvr>
                                      <p:tavLst>
                                        <p:tav tm="0">
                                          <p:val>
                                            <p:strVal val="#ppt_h/10"/>
                                          </p:val>
                                        </p:tav>
                                        <p:tav tm="50000">
                                          <p:val>
                                            <p:strVal val="#ppt_h+.01"/>
                                          </p:val>
                                        </p:tav>
                                        <p:tav tm="100000">
                                          <p:val>
                                            <p:strVal val="#ppt_h"/>
                                          </p:val>
                                        </p:tav>
                                      </p:tavLst>
                                    </p:anim>
                                    <p:anim calcmode="lin" valueType="num">
                                      <p:cBhvr>
                                        <p:cTn id="20" dur="500" fill="hold"/>
                                        <p:tgtEl>
                                          <p:spTgt spid="103"/>
                                        </p:tgtEl>
                                        <p:attrNameLst>
                                          <p:attrName>ppt_w</p:attrName>
                                        </p:attrNameLst>
                                      </p:cBhvr>
                                      <p:tavLst>
                                        <p:tav tm="0">
                                          <p:val>
                                            <p:strVal val="#ppt_w/10"/>
                                          </p:val>
                                        </p:tav>
                                        <p:tav tm="50000">
                                          <p:val>
                                            <p:strVal val="#ppt_w+.01"/>
                                          </p:val>
                                        </p:tav>
                                        <p:tav tm="100000">
                                          <p:val>
                                            <p:strVal val="#ppt_w"/>
                                          </p:val>
                                        </p:tav>
                                      </p:tavLst>
                                    </p:anim>
                                    <p:animEffect transition="in" filter="fade">
                                      <p:cBhvr>
                                        <p:cTn id="21" dur="500" tmFilter="0,0; .5, 1; 1, 1"/>
                                        <p:tgtEl>
                                          <p:spTgt spid="1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 grpId="0" animBg="1"/>
      <p:bldP spid="103" grpId="0"/>
      <p:bldP spid="10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327343" y="1139085"/>
            <a:ext cx="8349297" cy="3503523"/>
          </a:xfrm>
          <a:prstGeom prst="rect">
            <a:avLst/>
          </a:prstGeom>
          <a:noFill/>
        </p:spPr>
        <p:txBody>
          <a:bodyPr wrap="square" rtlCol="0">
            <a:spAutoFit/>
          </a:bodyPr>
          <a:lstStyle/>
          <a:p>
            <a:pPr marL="342900" lvl="0" indent="-342900">
              <a:spcAft>
                <a:spcPts val="1000"/>
              </a:spcAft>
              <a:buFont typeface="Arial" panose="020B0604020202020204" pitchFamily="34" charset="0"/>
              <a:buChar char="•"/>
            </a:pPr>
            <a:r>
              <a:rPr lang="zh-CN" altLang="zh-CN" sz="1800" b="1" dirty="0">
                <a:solidFill>
                  <a:schemeClr val="accent1">
                    <a:lumMod val="50000"/>
                  </a:schemeClr>
                </a:solidFill>
                <a:effectLst/>
                <a:latin typeface="Cambria" panose="02040503050406030204" pitchFamily="18" charset="0"/>
                <a:ea typeface="微软雅黑" panose="020B0503020204020204" pitchFamily="34" charset="-122"/>
                <a:cs typeface="Times New Roman" panose="02020603050405020304" pitchFamily="18" charset="0"/>
              </a:rPr>
              <a:t>电流打印</a:t>
            </a:r>
            <a:r>
              <a:rPr lang="zh-CN" altLang="en-US" sz="1800" dirty="0">
                <a:solidFill>
                  <a:schemeClr val="accent1">
                    <a:lumMod val="75000"/>
                  </a:schemeClr>
                </a:solidFill>
                <a:effectLst/>
                <a:latin typeface="Cambria" panose="02040503050406030204" pitchFamily="18" charset="0"/>
                <a:ea typeface="微软雅黑" panose="020B0503020204020204" pitchFamily="34" charset="-122"/>
                <a:cs typeface="Times New Roman" panose="02020603050405020304" pitchFamily="18" charset="0"/>
              </a:rPr>
              <a:t>。</a:t>
            </a:r>
            <a:r>
              <a:rPr lang="zh-CN" altLang="zh-CN" sz="1800" dirty="0">
                <a:solidFill>
                  <a:schemeClr val="accent1">
                    <a:lumMod val="75000"/>
                  </a:schemeClr>
                </a:solidFill>
                <a:effectLst/>
                <a:latin typeface="Cambria" panose="02040503050406030204" pitchFamily="18" charset="0"/>
                <a:ea typeface="微软雅黑" panose="020B0503020204020204" pitchFamily="34" charset="-122"/>
                <a:cs typeface="Times New Roman" panose="02020603050405020304" pitchFamily="18" charset="0"/>
              </a:rPr>
              <a:t>除了打印</a:t>
            </a:r>
            <a:r>
              <a:rPr lang="zh-CN" altLang="en-US" sz="1800" dirty="0">
                <a:solidFill>
                  <a:schemeClr val="accent1">
                    <a:lumMod val="75000"/>
                  </a:schemeClr>
                </a:solidFill>
                <a:effectLst/>
                <a:latin typeface="Cambria" panose="02040503050406030204" pitchFamily="18" charset="0"/>
                <a:ea typeface="微软雅黑" panose="020B0503020204020204" pitchFamily="34" charset="-122"/>
                <a:cs typeface="Times New Roman" panose="02020603050405020304" pitchFamily="18" charset="0"/>
              </a:rPr>
              <a:t>节点</a:t>
            </a:r>
            <a:r>
              <a:rPr lang="zh-CN" altLang="zh-CN" sz="1800" dirty="0">
                <a:solidFill>
                  <a:schemeClr val="accent1">
                    <a:lumMod val="75000"/>
                  </a:schemeClr>
                </a:solidFill>
                <a:effectLst/>
                <a:latin typeface="Cambria" panose="02040503050406030204" pitchFamily="18" charset="0"/>
                <a:ea typeface="微软雅黑" panose="020B0503020204020204" pitchFamily="34" charset="-122"/>
                <a:cs typeface="Times New Roman" panose="02020603050405020304" pitchFamily="18" charset="0"/>
              </a:rPr>
              <a:t>电压的功能</a:t>
            </a:r>
            <a:r>
              <a:rPr lang="zh-CN" altLang="en-US" sz="1800" dirty="0">
                <a:solidFill>
                  <a:schemeClr val="accent1">
                    <a:lumMod val="75000"/>
                  </a:schemeClr>
                </a:solidFill>
                <a:effectLst/>
                <a:latin typeface="Cambria" panose="02040503050406030204" pitchFamily="18" charset="0"/>
                <a:ea typeface="微软雅黑" panose="020B0503020204020204" pitchFamily="34" charset="-122"/>
                <a:cs typeface="Times New Roman" panose="02020603050405020304" pitchFamily="18" charset="0"/>
              </a:rPr>
              <a:t>之外</a:t>
            </a:r>
            <a:r>
              <a:rPr lang="zh-CN" altLang="zh-CN" sz="1800" dirty="0">
                <a:solidFill>
                  <a:schemeClr val="accent1">
                    <a:lumMod val="75000"/>
                  </a:schemeClr>
                </a:solidFill>
                <a:effectLst/>
                <a:latin typeface="Cambria" panose="02040503050406030204" pitchFamily="18" charset="0"/>
                <a:ea typeface="微软雅黑" panose="020B0503020204020204" pitchFamily="34" charset="-122"/>
                <a:cs typeface="Times New Roman" panose="02020603050405020304" pitchFamily="18" charset="0"/>
              </a:rPr>
              <a:t>，</a:t>
            </a:r>
            <a:r>
              <a:rPr lang="zh-CN" altLang="en-US" sz="1800" dirty="0">
                <a:solidFill>
                  <a:schemeClr val="accent1">
                    <a:lumMod val="75000"/>
                  </a:schemeClr>
                </a:solidFill>
                <a:effectLst/>
                <a:latin typeface="Cambria" panose="02040503050406030204" pitchFamily="18" charset="0"/>
                <a:ea typeface="微软雅黑" panose="020B0503020204020204" pitchFamily="34" charset="-122"/>
                <a:cs typeface="Times New Roman" panose="02020603050405020304" pitchFamily="18" charset="0"/>
              </a:rPr>
              <a:t>进一步</a:t>
            </a:r>
            <a:r>
              <a:rPr lang="zh-CN" altLang="en-US" sz="1800" dirty="0">
                <a:solidFill>
                  <a:schemeClr val="accent1">
                    <a:lumMod val="75000"/>
                  </a:schemeClr>
                </a:solidFill>
                <a:latin typeface="Cambria" panose="02040503050406030204" pitchFamily="18" charset="0"/>
                <a:ea typeface="微软雅黑" panose="020B0503020204020204" pitchFamily="34" charset="-122"/>
                <a:cs typeface="Times New Roman" panose="02020603050405020304" pitchFamily="18" charset="0"/>
              </a:rPr>
              <a:t>实现</a:t>
            </a:r>
            <a:r>
              <a:rPr lang="zh-CN" altLang="zh-CN" sz="1800" dirty="0">
                <a:solidFill>
                  <a:schemeClr val="accent1">
                    <a:lumMod val="75000"/>
                  </a:schemeClr>
                </a:solidFill>
                <a:effectLst/>
                <a:latin typeface="Cambria" panose="02040503050406030204" pitchFamily="18" charset="0"/>
                <a:ea typeface="微软雅黑" panose="020B0503020204020204" pitchFamily="34" charset="-122"/>
                <a:cs typeface="Times New Roman" panose="02020603050405020304" pitchFamily="18" charset="0"/>
              </a:rPr>
              <a:t>了</a:t>
            </a:r>
            <a:r>
              <a:rPr lang="zh-CN" altLang="en-US" sz="1800" dirty="0">
                <a:solidFill>
                  <a:schemeClr val="accent1">
                    <a:lumMod val="75000"/>
                  </a:schemeClr>
                </a:solidFill>
                <a:effectLst/>
                <a:latin typeface="Cambria" panose="02040503050406030204" pitchFamily="18" charset="0"/>
                <a:ea typeface="微软雅黑" panose="020B0503020204020204" pitchFamily="34" charset="-122"/>
                <a:cs typeface="Times New Roman" panose="02020603050405020304" pitchFamily="18" charset="0"/>
              </a:rPr>
              <a:t>打印器件</a:t>
            </a:r>
            <a:r>
              <a:rPr lang="zh-CN" altLang="zh-CN" sz="1800" dirty="0">
                <a:solidFill>
                  <a:schemeClr val="accent1">
                    <a:lumMod val="75000"/>
                  </a:schemeClr>
                </a:solidFill>
                <a:effectLst/>
                <a:latin typeface="Cambria" panose="02040503050406030204" pitchFamily="18" charset="0"/>
                <a:ea typeface="微软雅黑" panose="020B0503020204020204" pitchFamily="34" charset="-122"/>
                <a:cs typeface="Times New Roman" panose="02020603050405020304" pitchFamily="18" charset="0"/>
              </a:rPr>
              <a:t>电流的</a:t>
            </a:r>
            <a:r>
              <a:rPr lang="zh-CN" altLang="en-US" sz="1800" dirty="0">
                <a:solidFill>
                  <a:schemeClr val="accent1">
                    <a:lumMod val="75000"/>
                  </a:schemeClr>
                </a:solidFill>
                <a:effectLst/>
                <a:latin typeface="Cambria" panose="02040503050406030204" pitchFamily="18" charset="0"/>
                <a:ea typeface="微软雅黑" panose="020B0503020204020204" pitchFamily="34" charset="-122"/>
                <a:cs typeface="Times New Roman" panose="02020603050405020304" pitchFamily="18" charset="0"/>
              </a:rPr>
              <a:t>功能。</a:t>
            </a:r>
            <a:endParaRPr lang="zh-CN" altLang="zh-CN" sz="1800" dirty="0">
              <a:solidFill>
                <a:schemeClr val="accent1">
                  <a:lumMod val="75000"/>
                </a:schemeClr>
              </a:solidFill>
              <a:effectLst/>
              <a:latin typeface="Cambria" panose="02040503050406030204" pitchFamily="18" charset="0"/>
              <a:ea typeface="宋体" panose="02010600030101010101" pitchFamily="2" charset="-122"/>
              <a:cs typeface="Times New Roman" panose="02020603050405020304" pitchFamily="18" charset="0"/>
            </a:endParaRPr>
          </a:p>
          <a:p>
            <a:pPr marL="342900" lvl="0" indent="-342900">
              <a:spcAft>
                <a:spcPts val="1000"/>
              </a:spcAft>
              <a:buFont typeface="Arial" panose="020B0604020202020204" pitchFamily="34" charset="0"/>
              <a:buChar char="•"/>
            </a:pPr>
            <a:r>
              <a:rPr lang="zh-CN" altLang="zh-CN" sz="1800" b="1" dirty="0">
                <a:solidFill>
                  <a:schemeClr val="accent1">
                    <a:lumMod val="50000"/>
                  </a:schemeClr>
                </a:solidFill>
                <a:latin typeface="Cambria" panose="02040503050406030204" pitchFamily="18" charset="0"/>
                <a:ea typeface="微软雅黑" panose="020B0503020204020204" pitchFamily="34" charset="-122"/>
                <a:cs typeface="Times New Roman" panose="02020603050405020304" pitchFamily="18" charset="0"/>
              </a:rPr>
              <a:t>源漏互换</a:t>
            </a:r>
            <a:r>
              <a:rPr lang="zh-CN" altLang="zh-CN" sz="1800" dirty="0">
                <a:solidFill>
                  <a:schemeClr val="accent1">
                    <a:lumMod val="75000"/>
                  </a:schemeClr>
                </a:solidFill>
                <a:effectLst/>
                <a:latin typeface="Cambria" panose="02040503050406030204" pitchFamily="18" charset="0"/>
                <a:ea typeface="微软雅黑" panose="020B0503020204020204" pitchFamily="34" charset="-122"/>
                <a:cs typeface="Times New Roman" panose="02020603050405020304" pitchFamily="18" charset="0"/>
              </a:rPr>
              <a:t>。迭代过程考虑了</a:t>
            </a:r>
            <a:r>
              <a:rPr lang="en-US" altLang="zh-CN" sz="1800" b="1" dirty="0">
                <a:solidFill>
                  <a:schemeClr val="accent1">
                    <a:lumMod val="75000"/>
                  </a:schemeClr>
                </a:solidFill>
                <a:effectLst/>
                <a:latin typeface="微软雅黑" panose="020B0503020204020204" pitchFamily="34" charset="-122"/>
                <a:ea typeface="宋体" panose="02010600030101010101" pitchFamily="2" charset="-122"/>
                <a:cs typeface="Times New Roman" panose="02020603050405020304" pitchFamily="18" charset="0"/>
              </a:rPr>
              <a:t>MOS</a:t>
            </a:r>
            <a:r>
              <a:rPr lang="zh-CN" altLang="zh-CN" sz="1800" dirty="0">
                <a:solidFill>
                  <a:schemeClr val="accent1">
                    <a:lumMod val="75000"/>
                  </a:schemeClr>
                </a:solidFill>
                <a:effectLst/>
                <a:latin typeface="Cambria" panose="02040503050406030204" pitchFamily="18" charset="0"/>
                <a:ea typeface="微软雅黑" panose="020B0503020204020204" pitchFamily="34" charset="-122"/>
                <a:cs typeface="Times New Roman" panose="02020603050405020304" pitchFamily="18" charset="0"/>
              </a:rPr>
              <a:t>管源漏交换的情况，可以处理输入网表源漏与电路实际源漏</a:t>
            </a:r>
            <a:r>
              <a:rPr lang="zh-CN" altLang="en-US" sz="1800" dirty="0">
                <a:solidFill>
                  <a:schemeClr val="accent1">
                    <a:lumMod val="75000"/>
                  </a:schemeClr>
                </a:solidFill>
                <a:latin typeface="Cambria" panose="02040503050406030204" pitchFamily="18" charset="0"/>
                <a:ea typeface="微软雅黑" panose="020B0503020204020204" pitchFamily="34" charset="-122"/>
                <a:cs typeface="Times New Roman" panose="02020603050405020304" pitchFamily="18" charset="0"/>
              </a:rPr>
              <a:t>顺序</a:t>
            </a:r>
            <a:r>
              <a:rPr lang="zh-CN" altLang="zh-CN" sz="1800" dirty="0">
                <a:solidFill>
                  <a:schemeClr val="accent1">
                    <a:lumMod val="75000"/>
                  </a:schemeClr>
                </a:solidFill>
                <a:effectLst/>
                <a:latin typeface="Cambria" panose="02040503050406030204" pitchFamily="18" charset="0"/>
                <a:ea typeface="微软雅黑" panose="020B0503020204020204" pitchFamily="34" charset="-122"/>
                <a:cs typeface="Times New Roman" panose="02020603050405020304" pitchFamily="18" charset="0"/>
              </a:rPr>
              <a:t>相反的情况</a:t>
            </a:r>
            <a:r>
              <a:rPr lang="zh-CN" altLang="en-US" sz="1800" dirty="0">
                <a:solidFill>
                  <a:schemeClr val="accent1">
                    <a:lumMod val="75000"/>
                  </a:schemeClr>
                </a:solidFill>
                <a:effectLst/>
                <a:latin typeface="Cambria" panose="02040503050406030204" pitchFamily="18" charset="0"/>
                <a:ea typeface="微软雅黑" panose="020B0503020204020204" pitchFamily="34" charset="-122"/>
                <a:cs typeface="Times New Roman" panose="02020603050405020304" pitchFamily="18" charset="0"/>
              </a:rPr>
              <a:t>。</a:t>
            </a:r>
            <a:endParaRPr lang="zh-CN" altLang="zh-CN" sz="1800" dirty="0">
              <a:solidFill>
                <a:schemeClr val="accent1">
                  <a:lumMod val="75000"/>
                </a:schemeClr>
              </a:solidFill>
              <a:effectLst/>
              <a:latin typeface="Cambria" panose="02040503050406030204" pitchFamily="18" charset="0"/>
              <a:ea typeface="宋体" panose="02010600030101010101" pitchFamily="2" charset="-122"/>
              <a:cs typeface="Times New Roman" panose="02020603050405020304" pitchFamily="18" charset="0"/>
            </a:endParaRPr>
          </a:p>
          <a:p>
            <a:pPr marL="342900" lvl="0" indent="-342900">
              <a:spcAft>
                <a:spcPts val="1000"/>
              </a:spcAft>
              <a:buFont typeface="Arial" panose="020B0604020202020204" pitchFamily="34" charset="0"/>
              <a:buChar char="•"/>
            </a:pPr>
            <a:r>
              <a:rPr lang="zh-CN" altLang="zh-CN" sz="1800" b="1" dirty="0">
                <a:solidFill>
                  <a:schemeClr val="accent1">
                    <a:lumMod val="50000"/>
                  </a:schemeClr>
                </a:solidFill>
                <a:latin typeface="Cambria" panose="02040503050406030204" pitchFamily="18" charset="0"/>
                <a:ea typeface="微软雅黑" panose="020B0503020204020204" pitchFamily="34" charset="-122"/>
                <a:cs typeface="Times New Roman" panose="02020603050405020304" pitchFamily="18" charset="0"/>
              </a:rPr>
              <a:t>二极管仿真</a:t>
            </a:r>
            <a:r>
              <a:rPr lang="zh-CN" altLang="zh-CN" sz="1800" dirty="0">
                <a:solidFill>
                  <a:schemeClr val="accent1">
                    <a:lumMod val="75000"/>
                  </a:schemeClr>
                </a:solidFill>
                <a:effectLst/>
                <a:latin typeface="Cambria" panose="02040503050406030204" pitchFamily="18" charset="0"/>
                <a:ea typeface="微软雅黑" panose="020B0503020204020204" pitchFamily="34" charset="-122"/>
                <a:cs typeface="Times New Roman" panose="02020603050405020304" pitchFamily="18" charset="0"/>
              </a:rPr>
              <a:t>。</a:t>
            </a:r>
            <a:r>
              <a:rPr lang="zh-CN" altLang="en-US" sz="1800" dirty="0">
                <a:solidFill>
                  <a:schemeClr val="accent1">
                    <a:lumMod val="75000"/>
                  </a:schemeClr>
                </a:solidFill>
                <a:effectLst/>
                <a:latin typeface="Cambria" panose="02040503050406030204" pitchFamily="18" charset="0"/>
                <a:ea typeface="微软雅黑" panose="020B0503020204020204" pitchFamily="34" charset="-122"/>
                <a:cs typeface="Times New Roman" panose="02020603050405020304" pitchFamily="18" charset="0"/>
              </a:rPr>
              <a:t>参照</a:t>
            </a:r>
            <a:r>
              <a:rPr lang="en-US" altLang="zh-CN" sz="1800" b="1" dirty="0">
                <a:solidFill>
                  <a:schemeClr val="accent1">
                    <a:lumMod val="75000"/>
                  </a:schemeClr>
                </a:solidFill>
                <a:effectLst/>
                <a:latin typeface="微软雅黑" panose="020B0503020204020204" pitchFamily="34" charset="-122"/>
                <a:ea typeface="宋体" panose="02010600030101010101" pitchFamily="2" charset="-122"/>
                <a:cs typeface="Times New Roman" panose="02020603050405020304" pitchFamily="18" charset="0"/>
              </a:rPr>
              <a:t>MOS</a:t>
            </a:r>
            <a:r>
              <a:rPr lang="zh-CN" altLang="zh-CN" sz="1800" dirty="0">
                <a:solidFill>
                  <a:schemeClr val="accent1">
                    <a:lumMod val="75000"/>
                  </a:schemeClr>
                </a:solidFill>
                <a:effectLst/>
                <a:latin typeface="Cambria" panose="02040503050406030204" pitchFamily="18" charset="0"/>
                <a:ea typeface="微软雅黑" panose="020B0503020204020204" pitchFamily="34" charset="-122"/>
                <a:cs typeface="Times New Roman" panose="02020603050405020304" pitchFamily="18" charset="0"/>
              </a:rPr>
              <a:t>管迭代求解</a:t>
            </a:r>
            <a:r>
              <a:rPr lang="zh-CN" altLang="en-US" sz="1800" dirty="0">
                <a:solidFill>
                  <a:schemeClr val="accent1">
                    <a:lumMod val="75000"/>
                  </a:schemeClr>
                </a:solidFill>
                <a:effectLst/>
                <a:latin typeface="Cambria" panose="02040503050406030204" pitchFamily="18" charset="0"/>
                <a:ea typeface="微软雅黑" panose="020B0503020204020204" pitchFamily="34" charset="-122"/>
                <a:cs typeface="Times New Roman" panose="02020603050405020304" pitchFamily="18" charset="0"/>
              </a:rPr>
              <a:t>时引入伴随器件替换的</a:t>
            </a:r>
            <a:r>
              <a:rPr lang="zh-CN" altLang="zh-CN" sz="1800" dirty="0">
                <a:solidFill>
                  <a:schemeClr val="accent1">
                    <a:lumMod val="75000"/>
                  </a:schemeClr>
                </a:solidFill>
                <a:effectLst/>
                <a:latin typeface="Cambria" panose="02040503050406030204" pitchFamily="18" charset="0"/>
                <a:ea typeface="微软雅黑" panose="020B0503020204020204" pitchFamily="34" charset="-122"/>
                <a:cs typeface="Times New Roman" panose="02020603050405020304" pitchFamily="18" charset="0"/>
              </a:rPr>
              <a:t>思路，</a:t>
            </a:r>
            <a:r>
              <a:rPr lang="zh-CN" altLang="en-US" sz="1800" dirty="0">
                <a:solidFill>
                  <a:schemeClr val="accent1">
                    <a:lumMod val="75000"/>
                  </a:schemeClr>
                </a:solidFill>
                <a:latin typeface="Cambria" panose="02040503050406030204" pitchFamily="18" charset="0"/>
                <a:ea typeface="微软雅黑" panose="020B0503020204020204" pitchFamily="34" charset="-122"/>
                <a:cs typeface="Times New Roman" panose="02020603050405020304" pitchFamily="18" charset="0"/>
              </a:rPr>
              <a:t>加</a:t>
            </a:r>
            <a:r>
              <a:rPr lang="zh-CN" altLang="en-US" sz="1800" dirty="0">
                <a:solidFill>
                  <a:schemeClr val="accent1">
                    <a:lumMod val="75000"/>
                  </a:schemeClr>
                </a:solidFill>
                <a:effectLst/>
                <a:latin typeface="Cambria" panose="02040503050406030204" pitchFamily="18" charset="0"/>
                <a:ea typeface="微软雅黑" panose="020B0503020204020204" pitchFamily="34" charset="-122"/>
                <a:cs typeface="Times New Roman" panose="02020603050405020304" pitchFamily="18" charset="0"/>
              </a:rPr>
              <a:t>入</a:t>
            </a:r>
            <a:r>
              <a:rPr lang="zh-CN" altLang="zh-CN" sz="1800" dirty="0">
                <a:solidFill>
                  <a:schemeClr val="accent1">
                    <a:lumMod val="75000"/>
                  </a:schemeClr>
                </a:solidFill>
                <a:effectLst/>
                <a:latin typeface="Cambria" panose="02040503050406030204" pitchFamily="18" charset="0"/>
                <a:ea typeface="微软雅黑" panose="020B0503020204020204" pitchFamily="34" charset="-122"/>
                <a:cs typeface="Times New Roman" panose="02020603050405020304" pitchFamily="18" charset="0"/>
              </a:rPr>
              <a:t>了二极管等其他非线性器件</a:t>
            </a:r>
            <a:r>
              <a:rPr lang="zh-CN" altLang="en-US" sz="1800" dirty="0">
                <a:solidFill>
                  <a:schemeClr val="accent1">
                    <a:lumMod val="75000"/>
                  </a:schemeClr>
                </a:solidFill>
                <a:effectLst/>
                <a:latin typeface="Cambria" panose="02040503050406030204" pitchFamily="18" charset="0"/>
                <a:ea typeface="微软雅黑" panose="020B0503020204020204" pitchFamily="34" charset="-122"/>
                <a:cs typeface="Times New Roman" panose="02020603050405020304" pitchFamily="18" charset="0"/>
              </a:rPr>
              <a:t>的处理功能。</a:t>
            </a:r>
            <a:endParaRPr lang="zh-CN" altLang="zh-CN" sz="1800" dirty="0">
              <a:solidFill>
                <a:schemeClr val="accent1">
                  <a:lumMod val="75000"/>
                </a:schemeClr>
              </a:solidFill>
              <a:effectLst/>
              <a:latin typeface="Cambria" panose="02040503050406030204" pitchFamily="18" charset="0"/>
              <a:ea typeface="宋体" panose="02010600030101010101" pitchFamily="2" charset="-122"/>
              <a:cs typeface="Times New Roman" panose="02020603050405020304" pitchFamily="18" charset="0"/>
            </a:endParaRPr>
          </a:p>
          <a:p>
            <a:pPr marL="342900" lvl="0" indent="-342900">
              <a:spcAft>
                <a:spcPts val="1000"/>
              </a:spcAft>
              <a:buFont typeface="Arial" panose="020B0604020202020204" pitchFamily="34" charset="0"/>
              <a:buChar char="•"/>
            </a:pPr>
            <a:r>
              <a:rPr lang="zh-CN" altLang="zh-CN" sz="1800" b="1" dirty="0">
                <a:solidFill>
                  <a:schemeClr val="accent1">
                    <a:lumMod val="50000"/>
                  </a:schemeClr>
                </a:solidFill>
                <a:latin typeface="Cambria" panose="02040503050406030204" pitchFamily="18" charset="0"/>
                <a:ea typeface="微软雅黑" panose="020B0503020204020204" pitchFamily="34" charset="-122"/>
                <a:cs typeface="Times New Roman" panose="02020603050405020304" pitchFamily="18" charset="0"/>
              </a:rPr>
              <a:t>直流扫描</a:t>
            </a:r>
            <a:r>
              <a:rPr lang="zh-CN" altLang="zh-CN" sz="1800" dirty="0">
                <a:solidFill>
                  <a:schemeClr val="accent1">
                    <a:lumMod val="75000"/>
                  </a:schemeClr>
                </a:solidFill>
                <a:effectLst/>
                <a:latin typeface="Cambria" panose="02040503050406030204" pitchFamily="18" charset="0"/>
                <a:ea typeface="微软雅黑" panose="020B0503020204020204" pitchFamily="34" charset="-122"/>
                <a:cs typeface="Times New Roman" panose="02020603050405020304" pitchFamily="18" charset="0"/>
              </a:rPr>
              <a:t>。在单点</a:t>
            </a:r>
            <a:r>
              <a:rPr lang="zh-CN" altLang="en-US" sz="1800" dirty="0">
                <a:solidFill>
                  <a:schemeClr val="accent1">
                    <a:lumMod val="75000"/>
                  </a:schemeClr>
                </a:solidFill>
                <a:latin typeface="Cambria" panose="02040503050406030204" pitchFamily="18" charset="0"/>
                <a:ea typeface="微软雅黑" panose="020B0503020204020204" pitchFamily="34" charset="-122"/>
                <a:cs typeface="Times New Roman" panose="02020603050405020304" pitchFamily="18" charset="0"/>
              </a:rPr>
              <a:t>直流</a:t>
            </a:r>
            <a:r>
              <a:rPr lang="zh-CN" altLang="zh-CN" sz="1800" dirty="0">
                <a:solidFill>
                  <a:schemeClr val="accent1">
                    <a:lumMod val="75000"/>
                  </a:schemeClr>
                </a:solidFill>
                <a:latin typeface="Cambria" panose="02040503050406030204" pitchFamily="18" charset="0"/>
                <a:ea typeface="微软雅黑" panose="020B0503020204020204" pitchFamily="34" charset="-122"/>
                <a:cs typeface="Times New Roman" panose="02020603050405020304" pitchFamily="18" charset="0"/>
              </a:rPr>
              <a:t>分析的</a:t>
            </a:r>
            <a:r>
              <a:rPr lang="zh-CN" altLang="zh-CN" sz="1800" dirty="0">
                <a:solidFill>
                  <a:schemeClr val="accent1">
                    <a:lumMod val="75000"/>
                  </a:schemeClr>
                </a:solidFill>
                <a:effectLst/>
                <a:latin typeface="Cambria" panose="02040503050406030204" pitchFamily="18" charset="0"/>
                <a:ea typeface="微软雅黑" panose="020B0503020204020204" pitchFamily="34" charset="-122"/>
                <a:cs typeface="Times New Roman" panose="02020603050405020304" pitchFamily="18" charset="0"/>
              </a:rPr>
              <a:t>基础上</a:t>
            </a:r>
            <a:r>
              <a:rPr lang="zh-CN" altLang="en-US" sz="1800" dirty="0">
                <a:solidFill>
                  <a:schemeClr val="accent1">
                    <a:lumMod val="75000"/>
                  </a:schemeClr>
                </a:solidFill>
                <a:effectLst/>
                <a:latin typeface="Cambria" panose="02040503050406030204" pitchFamily="18" charset="0"/>
                <a:ea typeface="微软雅黑" panose="020B0503020204020204" pitchFamily="34" charset="-122"/>
                <a:cs typeface="Times New Roman" panose="02020603050405020304" pitchFamily="18" charset="0"/>
              </a:rPr>
              <a:t>扩展</a:t>
            </a:r>
            <a:r>
              <a:rPr lang="zh-CN" altLang="zh-CN" sz="1800" dirty="0">
                <a:solidFill>
                  <a:schemeClr val="accent1">
                    <a:lumMod val="75000"/>
                  </a:schemeClr>
                </a:solidFill>
                <a:effectLst/>
                <a:latin typeface="Cambria" panose="02040503050406030204" pitchFamily="18" charset="0"/>
                <a:ea typeface="微软雅黑" panose="020B0503020204020204" pitchFamily="34" charset="-122"/>
                <a:cs typeface="Times New Roman" panose="02020603050405020304" pitchFamily="18" charset="0"/>
              </a:rPr>
              <a:t>了直流扫描的功能，</a:t>
            </a:r>
            <a:r>
              <a:rPr lang="zh-CN" altLang="en-US" sz="1800" dirty="0">
                <a:solidFill>
                  <a:schemeClr val="accent1">
                    <a:lumMod val="75000"/>
                  </a:schemeClr>
                </a:solidFill>
                <a:effectLst/>
                <a:latin typeface="Cambria" panose="02040503050406030204" pitchFamily="18" charset="0"/>
                <a:ea typeface="微软雅黑" panose="020B0503020204020204" pitchFamily="34" charset="-122"/>
                <a:cs typeface="Times New Roman" panose="02020603050405020304" pitchFamily="18" charset="0"/>
              </a:rPr>
              <a:t>能够</a:t>
            </a:r>
            <a:r>
              <a:rPr lang="zh-CN" altLang="zh-CN" sz="1800" dirty="0">
                <a:solidFill>
                  <a:schemeClr val="accent1">
                    <a:lumMod val="75000"/>
                  </a:schemeClr>
                </a:solidFill>
                <a:effectLst/>
                <a:latin typeface="Cambria" panose="02040503050406030204" pitchFamily="18" charset="0"/>
                <a:ea typeface="微软雅黑" panose="020B0503020204020204" pitchFamily="34" charset="-122"/>
                <a:cs typeface="Times New Roman" panose="02020603050405020304" pitchFamily="18" charset="0"/>
              </a:rPr>
              <a:t>以</a:t>
            </a:r>
            <a:r>
              <a:rPr lang="zh-CN" altLang="en-US" sz="1800" dirty="0">
                <a:solidFill>
                  <a:schemeClr val="accent1">
                    <a:lumMod val="75000"/>
                  </a:schemeClr>
                </a:solidFill>
                <a:effectLst/>
                <a:latin typeface="Cambria" panose="02040503050406030204" pitchFamily="18" charset="0"/>
                <a:ea typeface="微软雅黑" panose="020B0503020204020204" pitchFamily="34" charset="-122"/>
                <a:cs typeface="Times New Roman" panose="02020603050405020304" pitchFamily="18" charset="0"/>
              </a:rPr>
              <a:t>自定义</a:t>
            </a:r>
            <a:r>
              <a:rPr lang="zh-CN" altLang="zh-CN" sz="1800" dirty="0">
                <a:solidFill>
                  <a:schemeClr val="accent1">
                    <a:lumMod val="75000"/>
                  </a:schemeClr>
                </a:solidFill>
                <a:effectLst/>
                <a:latin typeface="Cambria" panose="02040503050406030204" pitchFamily="18" charset="0"/>
                <a:ea typeface="微软雅黑" panose="020B0503020204020204" pitchFamily="34" charset="-122"/>
                <a:cs typeface="Times New Roman" panose="02020603050405020304" pitchFamily="18" charset="0"/>
              </a:rPr>
              <a:t>步长考察</a:t>
            </a:r>
            <a:r>
              <a:rPr lang="zh-CN" altLang="zh-CN" sz="1800" dirty="0">
                <a:solidFill>
                  <a:schemeClr val="accent1">
                    <a:lumMod val="75000"/>
                  </a:schemeClr>
                </a:solidFill>
                <a:latin typeface="Cambria" panose="02040503050406030204" pitchFamily="18" charset="0"/>
                <a:ea typeface="微软雅黑" panose="020B0503020204020204" pitchFamily="34" charset="-122"/>
                <a:cs typeface="Times New Roman" panose="02020603050405020304" pitchFamily="18" charset="0"/>
              </a:rPr>
              <a:t>所需</a:t>
            </a:r>
            <a:r>
              <a:rPr lang="zh-CN" altLang="en-US" sz="1800" dirty="0">
                <a:solidFill>
                  <a:schemeClr val="accent1">
                    <a:lumMod val="75000"/>
                  </a:schemeClr>
                </a:solidFill>
                <a:latin typeface="Cambria" panose="02040503050406030204" pitchFamily="18" charset="0"/>
                <a:ea typeface="微软雅黑" panose="020B0503020204020204" pitchFamily="34" charset="-122"/>
                <a:cs typeface="Times New Roman" panose="02020603050405020304" pitchFamily="18" charset="0"/>
              </a:rPr>
              <a:t>节点</a:t>
            </a:r>
            <a:r>
              <a:rPr lang="zh-CN" altLang="zh-CN" sz="1800" dirty="0">
                <a:solidFill>
                  <a:schemeClr val="accent1">
                    <a:lumMod val="75000"/>
                  </a:schemeClr>
                </a:solidFill>
                <a:latin typeface="Cambria" panose="02040503050406030204" pitchFamily="18" charset="0"/>
                <a:ea typeface="微软雅黑" panose="020B0503020204020204" pitchFamily="34" charset="-122"/>
                <a:cs typeface="Times New Roman" panose="02020603050405020304" pitchFamily="18" charset="0"/>
              </a:rPr>
              <a:t>电压</a:t>
            </a:r>
            <a:r>
              <a:rPr lang="en-US" altLang="zh-CN" sz="1800" dirty="0">
                <a:solidFill>
                  <a:schemeClr val="accent1">
                    <a:lumMod val="75000"/>
                  </a:schemeClr>
                </a:solidFill>
                <a:latin typeface="Cambria" panose="02040503050406030204" pitchFamily="18" charset="0"/>
                <a:ea typeface="微软雅黑" panose="020B0503020204020204" pitchFamily="34" charset="-122"/>
                <a:cs typeface="Times New Roman" panose="02020603050405020304" pitchFamily="18" charset="0"/>
              </a:rPr>
              <a:t>/</a:t>
            </a:r>
            <a:r>
              <a:rPr lang="zh-CN" altLang="zh-CN" sz="1800" dirty="0">
                <a:solidFill>
                  <a:schemeClr val="accent1">
                    <a:lumMod val="75000"/>
                  </a:schemeClr>
                </a:solidFill>
                <a:latin typeface="Cambria" panose="02040503050406030204" pitchFamily="18" charset="0"/>
                <a:ea typeface="微软雅黑" panose="020B0503020204020204" pitchFamily="34" charset="-122"/>
                <a:cs typeface="Times New Roman" panose="02020603050405020304" pitchFamily="18" charset="0"/>
              </a:rPr>
              <a:t>器件电流随输入电压</a:t>
            </a:r>
            <a:r>
              <a:rPr lang="zh-CN" altLang="en-US" sz="1800" dirty="0">
                <a:solidFill>
                  <a:schemeClr val="accent1">
                    <a:lumMod val="75000"/>
                  </a:schemeClr>
                </a:solidFill>
                <a:latin typeface="Cambria" panose="02040503050406030204" pitchFamily="18" charset="0"/>
                <a:ea typeface="微软雅黑" panose="020B0503020204020204" pitchFamily="34" charset="-122"/>
                <a:cs typeface="Times New Roman" panose="02020603050405020304" pitchFamily="18" charset="0"/>
              </a:rPr>
              <a:t>的</a:t>
            </a:r>
            <a:r>
              <a:rPr lang="zh-CN" altLang="zh-CN" sz="1800" dirty="0">
                <a:solidFill>
                  <a:schemeClr val="accent1">
                    <a:lumMod val="75000"/>
                  </a:schemeClr>
                </a:solidFill>
                <a:latin typeface="Cambria" panose="02040503050406030204" pitchFamily="18" charset="0"/>
                <a:ea typeface="微软雅黑" panose="020B0503020204020204" pitchFamily="34" charset="-122"/>
                <a:cs typeface="Times New Roman" panose="02020603050405020304" pitchFamily="18" charset="0"/>
              </a:rPr>
              <a:t>变</a:t>
            </a:r>
            <a:r>
              <a:rPr lang="zh-CN" altLang="en-US" sz="1800" dirty="0">
                <a:solidFill>
                  <a:schemeClr val="accent1">
                    <a:lumMod val="75000"/>
                  </a:schemeClr>
                </a:solidFill>
                <a:latin typeface="Cambria" panose="02040503050406030204" pitchFamily="18" charset="0"/>
                <a:ea typeface="微软雅黑" panose="020B0503020204020204" pitchFamily="34" charset="-122"/>
                <a:cs typeface="Times New Roman" panose="02020603050405020304" pitchFamily="18" charset="0"/>
              </a:rPr>
              <a:t>化关系，输出扫描图像。</a:t>
            </a:r>
            <a:endParaRPr lang="en-US" altLang="zh-CN" sz="1800" dirty="0">
              <a:solidFill>
                <a:schemeClr val="accent1">
                  <a:lumMod val="75000"/>
                </a:schemeClr>
              </a:solidFill>
              <a:latin typeface="Cambria" panose="02040503050406030204" pitchFamily="18" charset="0"/>
              <a:ea typeface="微软雅黑" panose="020B0503020204020204" pitchFamily="34" charset="-122"/>
              <a:cs typeface="Times New Roman" panose="02020603050405020304" pitchFamily="18" charset="0"/>
            </a:endParaRPr>
          </a:p>
          <a:p>
            <a:pPr marL="342900" indent="-342900">
              <a:spcAft>
                <a:spcPts val="1000"/>
              </a:spcAft>
              <a:buFont typeface="Arial" panose="020B0604020202020204" pitchFamily="34" charset="0"/>
              <a:buChar char="•"/>
            </a:pPr>
            <a:r>
              <a:rPr lang="zh-CN" altLang="en-US" sz="1800" b="1" dirty="0">
                <a:solidFill>
                  <a:schemeClr val="accent1">
                    <a:lumMod val="50000"/>
                  </a:schemeClr>
                </a:solidFill>
                <a:latin typeface="Cambria" panose="02040503050406030204" pitchFamily="18" charset="0"/>
                <a:ea typeface="微软雅黑" panose="020B0503020204020204" pitchFamily="34" charset="-122"/>
                <a:cs typeface="Times New Roman" panose="02020603050405020304" pitchFamily="18" charset="0"/>
              </a:rPr>
              <a:t>与</a:t>
            </a:r>
            <a:r>
              <a:rPr lang="en-US" altLang="zh-CN" sz="1600" b="1" dirty="0">
                <a:solidFill>
                  <a:srgbClr val="1D4971"/>
                </a:solidFill>
                <a:ea typeface="微软雅黑" panose="020B0503020204020204" pitchFamily="34" charset="-122"/>
                <a:cs typeface="Times New Roman" panose="02020603050405020304" pitchFamily="18" charset="0"/>
              </a:rPr>
              <a:t>HSPICE</a:t>
            </a:r>
            <a:r>
              <a:rPr lang="zh-CN" altLang="zh-CN" sz="1800" b="1" dirty="0">
                <a:solidFill>
                  <a:schemeClr val="accent1">
                    <a:lumMod val="50000"/>
                  </a:schemeClr>
                </a:solidFill>
                <a:latin typeface="Cambria" panose="02040503050406030204" pitchFamily="18" charset="0"/>
                <a:ea typeface="微软雅黑" panose="020B0503020204020204" pitchFamily="34" charset="-122"/>
                <a:cs typeface="Times New Roman" panose="02020603050405020304" pitchFamily="18" charset="0"/>
              </a:rPr>
              <a:t>仿真</a:t>
            </a:r>
            <a:r>
              <a:rPr lang="zh-CN" altLang="en-US" sz="1800" b="1" dirty="0">
                <a:solidFill>
                  <a:schemeClr val="accent1">
                    <a:lumMod val="50000"/>
                  </a:schemeClr>
                </a:solidFill>
                <a:latin typeface="Cambria" panose="02040503050406030204" pitchFamily="18" charset="0"/>
                <a:ea typeface="微软雅黑" panose="020B0503020204020204" pitchFamily="34" charset="-122"/>
                <a:cs typeface="Times New Roman" panose="02020603050405020304" pitchFamily="18" charset="0"/>
              </a:rPr>
              <a:t>对照</a:t>
            </a:r>
            <a:r>
              <a:rPr lang="zh-CN" altLang="zh-CN" sz="1800" b="1" dirty="0">
                <a:solidFill>
                  <a:schemeClr val="accent1">
                    <a:lumMod val="50000"/>
                  </a:schemeClr>
                </a:solidFill>
                <a:latin typeface="Cambria" panose="02040503050406030204" pitchFamily="18" charset="0"/>
                <a:ea typeface="微软雅黑" panose="020B0503020204020204" pitchFamily="34" charset="-122"/>
                <a:cs typeface="Times New Roman" panose="02020603050405020304" pitchFamily="18" charset="0"/>
              </a:rPr>
              <a:t>分析</a:t>
            </a:r>
            <a:r>
              <a:rPr lang="zh-CN" altLang="zh-CN" sz="1800" dirty="0">
                <a:solidFill>
                  <a:schemeClr val="accent1">
                    <a:lumMod val="75000"/>
                  </a:schemeClr>
                </a:solidFill>
                <a:latin typeface="Cambria" panose="02040503050406030204" pitchFamily="18" charset="0"/>
                <a:ea typeface="微软雅黑" panose="020B0503020204020204" pitchFamily="34" charset="-122"/>
                <a:cs typeface="Times New Roman" panose="02020603050405020304" pitchFamily="18" charset="0"/>
              </a:rPr>
              <a:t>。利用</a:t>
            </a:r>
            <a:r>
              <a:rPr lang="en-US" altLang="zh-CN" sz="1800" b="1" dirty="0">
                <a:solidFill>
                  <a:schemeClr val="accent1">
                    <a:lumMod val="75000"/>
                  </a:schemeClr>
                </a:solidFill>
                <a:latin typeface="微软雅黑" panose="020B0503020204020204" pitchFamily="34" charset="-122"/>
                <a:ea typeface="宋体" panose="02010600030101010101" pitchFamily="2" charset="-122"/>
                <a:cs typeface="Times New Roman" panose="02020603050405020304" pitchFamily="18" charset="0"/>
              </a:rPr>
              <a:t>HSPICE</a:t>
            </a:r>
            <a:r>
              <a:rPr lang="zh-CN" altLang="zh-CN" sz="1800" dirty="0">
                <a:solidFill>
                  <a:schemeClr val="accent1">
                    <a:lumMod val="75000"/>
                  </a:schemeClr>
                </a:solidFill>
                <a:latin typeface="Cambria" panose="02040503050406030204" pitchFamily="18" charset="0"/>
                <a:ea typeface="微软雅黑" panose="020B0503020204020204" pitchFamily="34" charset="-122"/>
                <a:cs typeface="Times New Roman" panose="02020603050405020304" pitchFamily="18" charset="0"/>
              </a:rPr>
              <a:t>对每个实例电路进行了</a:t>
            </a:r>
            <a:r>
              <a:rPr lang="zh-CN" altLang="en-US" sz="1800" dirty="0">
                <a:solidFill>
                  <a:schemeClr val="accent1">
                    <a:lumMod val="75000"/>
                  </a:schemeClr>
                </a:solidFill>
                <a:latin typeface="Cambria" panose="02040503050406030204" pitchFamily="18" charset="0"/>
                <a:ea typeface="微软雅黑" panose="020B0503020204020204" pitchFamily="34" charset="-122"/>
                <a:cs typeface="Times New Roman" panose="02020603050405020304" pitchFamily="18" charset="0"/>
              </a:rPr>
              <a:t>误差</a:t>
            </a:r>
            <a:r>
              <a:rPr lang="zh-CN" altLang="zh-CN" sz="1800" dirty="0">
                <a:solidFill>
                  <a:schemeClr val="accent1">
                    <a:lumMod val="75000"/>
                  </a:schemeClr>
                </a:solidFill>
                <a:latin typeface="Cambria" panose="02040503050406030204" pitchFamily="18" charset="0"/>
                <a:ea typeface="微软雅黑" panose="020B0503020204020204" pitchFamily="34" charset="-122"/>
                <a:cs typeface="Times New Roman" panose="02020603050405020304" pitchFamily="18" charset="0"/>
              </a:rPr>
              <a:t>分析，并通过与查阅的标准</a:t>
            </a:r>
            <a:r>
              <a:rPr lang="en-US" altLang="zh-CN" sz="1800" b="1" dirty="0">
                <a:solidFill>
                  <a:schemeClr val="accent1">
                    <a:lumMod val="75000"/>
                  </a:schemeClr>
                </a:solidFill>
                <a:latin typeface="微软雅黑" panose="020B0503020204020204" pitchFamily="34" charset="-122"/>
                <a:ea typeface="宋体" panose="02010600030101010101" pitchFamily="2" charset="-122"/>
                <a:cs typeface="Times New Roman" panose="02020603050405020304" pitchFamily="18" charset="0"/>
              </a:rPr>
              <a:t>SPICE</a:t>
            </a:r>
            <a:r>
              <a:rPr lang="zh-CN" altLang="zh-CN" sz="1800" dirty="0">
                <a:solidFill>
                  <a:schemeClr val="accent1">
                    <a:lumMod val="75000"/>
                  </a:schemeClr>
                </a:solidFill>
                <a:latin typeface="Cambria" panose="02040503050406030204" pitchFamily="18" charset="0"/>
                <a:ea typeface="微软雅黑" panose="020B0503020204020204" pitchFamily="34" charset="-122"/>
                <a:cs typeface="Times New Roman" panose="02020603050405020304" pitchFamily="18" charset="0"/>
              </a:rPr>
              <a:t>模型对比，</a:t>
            </a:r>
            <a:r>
              <a:rPr lang="zh-CN" altLang="en-US" sz="1800" dirty="0">
                <a:solidFill>
                  <a:schemeClr val="accent1">
                    <a:lumMod val="75000"/>
                  </a:schemeClr>
                </a:solidFill>
                <a:latin typeface="Cambria" panose="02040503050406030204" pitchFamily="18" charset="0"/>
                <a:ea typeface="微软雅黑" panose="020B0503020204020204" pitchFamily="34" charset="-122"/>
                <a:cs typeface="Times New Roman" panose="02020603050405020304" pitchFamily="18" charset="0"/>
              </a:rPr>
              <a:t>对仿真过程</a:t>
            </a:r>
            <a:r>
              <a:rPr lang="zh-CN" altLang="zh-CN" sz="1800" dirty="0">
                <a:solidFill>
                  <a:schemeClr val="accent1">
                    <a:lumMod val="75000"/>
                  </a:schemeClr>
                </a:solidFill>
                <a:latin typeface="Cambria" panose="02040503050406030204" pitchFamily="18" charset="0"/>
                <a:ea typeface="微软雅黑" panose="020B0503020204020204" pitchFamily="34" charset="-122"/>
                <a:cs typeface="Times New Roman" panose="02020603050405020304" pitchFamily="18" charset="0"/>
              </a:rPr>
              <a:t>进行优化</a:t>
            </a:r>
            <a:r>
              <a:rPr lang="zh-CN" altLang="en-US" sz="1800" dirty="0">
                <a:solidFill>
                  <a:schemeClr val="accent1">
                    <a:lumMod val="75000"/>
                  </a:schemeClr>
                </a:solidFill>
                <a:latin typeface="Cambria" panose="02040503050406030204" pitchFamily="18" charset="0"/>
                <a:ea typeface="微软雅黑" panose="020B0503020204020204" pitchFamily="34" charset="-122"/>
                <a:cs typeface="Times New Roman" panose="02020603050405020304" pitchFamily="18" charset="0"/>
              </a:rPr>
              <a:t>。</a:t>
            </a:r>
            <a:endParaRPr lang="en-US" altLang="zh-CN" sz="1800" dirty="0">
              <a:solidFill>
                <a:schemeClr val="accent1">
                  <a:lumMod val="75000"/>
                </a:schemeClr>
              </a:solidFill>
              <a:latin typeface="Cambria" panose="02040503050406030204" pitchFamily="18" charset="0"/>
              <a:ea typeface="微软雅黑" panose="020B0503020204020204" pitchFamily="34" charset="-122"/>
              <a:cs typeface="Times New Roman" panose="02020603050405020304" pitchFamily="18" charset="0"/>
            </a:endParaRPr>
          </a:p>
          <a:p>
            <a:pPr marL="342900" indent="-342900">
              <a:spcAft>
                <a:spcPts val="1000"/>
              </a:spcAft>
              <a:buFont typeface="Arial" panose="020B0604020202020204" pitchFamily="34" charset="0"/>
              <a:buChar char="•"/>
            </a:pPr>
            <a:r>
              <a:rPr lang="zh-CN" altLang="en-US" sz="1800" b="1" dirty="0">
                <a:solidFill>
                  <a:schemeClr val="accent1">
                    <a:lumMod val="50000"/>
                  </a:schemeClr>
                </a:solidFill>
                <a:latin typeface="Cambria" panose="02040503050406030204" pitchFamily="18" charset="0"/>
                <a:ea typeface="微软雅黑" panose="020B0503020204020204" pitchFamily="34" charset="-122"/>
                <a:cs typeface="Times New Roman" panose="02020603050405020304" pitchFamily="18" charset="0"/>
              </a:rPr>
              <a:t>时空复杂度的优化</a:t>
            </a:r>
            <a:endParaRPr lang="zh-CN" altLang="zh-CN" sz="1800" dirty="0">
              <a:solidFill>
                <a:schemeClr val="accent1">
                  <a:lumMod val="75000"/>
                </a:schemeClr>
              </a:solidFill>
              <a:latin typeface="Cambria" panose="02040503050406030204" pitchFamily="18" charset="0"/>
              <a:ea typeface="微软雅黑" panose="020B0503020204020204" pitchFamily="34" charset="-122"/>
              <a:cs typeface="Times New Roman" panose="02020603050405020304" pitchFamily="18" charset="0"/>
            </a:endParaRPr>
          </a:p>
        </p:txBody>
      </p:sp>
      <p:sp>
        <p:nvSpPr>
          <p:cNvPr id="5" name="文本框 4"/>
          <p:cNvSpPr txBox="1"/>
          <p:nvPr/>
        </p:nvSpPr>
        <p:spPr>
          <a:xfrm>
            <a:off x="841798" y="336744"/>
            <a:ext cx="2236510" cy="584775"/>
          </a:xfrm>
          <a:prstGeom prst="rect">
            <a:avLst/>
          </a:prstGeom>
          <a:noFill/>
        </p:spPr>
        <p:txBody>
          <a:bodyPr wrap="none" rtlCol="0">
            <a:spAutoFit/>
          </a:bodyPr>
          <a:lstStyle/>
          <a:p>
            <a:r>
              <a:rPr lang="zh-CN" altLang="en-US" sz="3200" dirty="0">
                <a:solidFill>
                  <a:schemeClr val="accent5">
                    <a:lumMod val="75000"/>
                  </a:schemeClr>
                </a:solidFill>
                <a:effectLst>
                  <a:outerShdw blurRad="38100" dist="38100" dir="2700000" algn="tl">
                    <a:srgbClr val="000000">
                      <a:alpha val="43137"/>
                    </a:srgbClr>
                  </a:outerShdw>
                </a:effectLst>
                <a:cs typeface="+mn-ea"/>
              </a:rPr>
              <a:t>项目创新点</a:t>
            </a:r>
          </a:p>
        </p:txBody>
      </p:sp>
    </p:spTree>
    <p:extLst>
      <p:ext uri="{BB962C8B-B14F-4D97-AF65-F5344CB8AC3E}">
        <p14:creationId xmlns:p14="http://schemas.microsoft.com/office/powerpoint/2010/main" val="3100756636"/>
      </p:ext>
    </p:extLst>
  </p:cSld>
  <p:clrMapOvr>
    <a:masterClrMapping/>
  </p:clrMapOvr>
  <mc:AlternateContent xmlns:mc="http://schemas.openxmlformats.org/markup-compatibility/2006" xmlns:p14="http://schemas.microsoft.com/office/powerpoint/2010/main">
    <mc:Choice Requires="p14">
      <p:transition spd="slow">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731901" y="957543"/>
            <a:ext cx="7680198" cy="3872855"/>
          </a:xfrm>
          <a:prstGeom prst="rect">
            <a:avLst/>
          </a:prstGeom>
          <a:noFill/>
        </p:spPr>
        <p:txBody>
          <a:bodyPr wrap="square" rtlCol="0">
            <a:spAutoFit/>
          </a:bodyPr>
          <a:lstStyle/>
          <a:p>
            <a:pPr marL="342900" indent="-342900">
              <a:spcAft>
                <a:spcPts val="1000"/>
              </a:spcAft>
              <a:buFont typeface="Arial" panose="020B0604020202020204" pitchFamily="34" charset="0"/>
              <a:buChar char="•"/>
            </a:pPr>
            <a:r>
              <a:rPr lang="zh-CN" altLang="en-US" sz="1800" b="1" dirty="0">
                <a:solidFill>
                  <a:schemeClr val="accent1">
                    <a:lumMod val="50000"/>
                  </a:schemeClr>
                </a:solidFill>
                <a:latin typeface="Cambria" panose="02040503050406030204" pitchFamily="18" charset="0"/>
                <a:ea typeface="微软雅黑" panose="020B0503020204020204" pitchFamily="34" charset="-122"/>
                <a:cs typeface="Times New Roman" panose="02020603050405020304" pitchFamily="18" charset="0"/>
              </a:rPr>
              <a:t>在</a:t>
            </a:r>
            <a:r>
              <a:rPr lang="zh-CN" altLang="zh-CN" sz="1800" b="1" dirty="0">
                <a:solidFill>
                  <a:schemeClr val="accent1">
                    <a:lumMod val="50000"/>
                  </a:schemeClr>
                </a:solidFill>
                <a:latin typeface="Cambria" panose="02040503050406030204" pitchFamily="18" charset="0"/>
                <a:ea typeface="微软雅黑" panose="020B0503020204020204" pitchFamily="34" charset="-122"/>
                <a:cs typeface="Times New Roman" panose="02020603050405020304" pitchFamily="18" charset="0"/>
              </a:rPr>
              <a:t>迭代更新电路方程</a:t>
            </a:r>
            <a:r>
              <a:rPr lang="zh-CN" altLang="en-US" sz="1800" b="1" dirty="0">
                <a:solidFill>
                  <a:schemeClr val="accent1">
                    <a:lumMod val="50000"/>
                  </a:schemeClr>
                </a:solidFill>
                <a:latin typeface="Cambria" panose="02040503050406030204" pitchFamily="18" charset="0"/>
                <a:ea typeface="微软雅黑" panose="020B0503020204020204" pitchFamily="34" charset="-122"/>
                <a:cs typeface="Times New Roman" panose="02020603050405020304" pitchFamily="18" charset="0"/>
              </a:rPr>
              <a:t>前，先计算出只贴入</a:t>
            </a:r>
            <a:r>
              <a:rPr lang="zh-CN" altLang="zh-CN" sz="1800" b="1" dirty="0">
                <a:solidFill>
                  <a:schemeClr val="accent1">
                    <a:lumMod val="50000"/>
                  </a:schemeClr>
                </a:solidFill>
                <a:latin typeface="Cambria" panose="02040503050406030204" pitchFamily="18" charset="0"/>
                <a:ea typeface="微软雅黑" panose="020B0503020204020204" pitchFamily="34" charset="-122"/>
                <a:cs typeface="Times New Roman" panose="02020603050405020304" pitchFamily="18" charset="0"/>
              </a:rPr>
              <a:t>线性器件得到的</a:t>
            </a:r>
            <a:r>
              <a:rPr lang="en-US" altLang="zh-CN" sz="1600" b="1" dirty="0">
                <a:solidFill>
                  <a:srgbClr val="1D4971"/>
                </a:solidFill>
                <a:ea typeface="微软雅黑" panose="020B0503020204020204" pitchFamily="34" charset="-122"/>
                <a:cs typeface="Times New Roman" panose="02020603050405020304" pitchFamily="18" charset="0"/>
              </a:rPr>
              <a:t>base</a:t>
            </a:r>
            <a:r>
              <a:rPr lang="zh-CN" altLang="zh-CN" sz="1800" b="1" dirty="0">
                <a:solidFill>
                  <a:schemeClr val="accent1">
                    <a:lumMod val="50000"/>
                  </a:schemeClr>
                </a:solidFill>
                <a:latin typeface="Cambria" panose="02040503050406030204" pitchFamily="18" charset="0"/>
                <a:ea typeface="微软雅黑" panose="020B0503020204020204" pitchFamily="34" charset="-122"/>
                <a:cs typeface="Times New Roman" panose="02020603050405020304" pitchFamily="18" charset="0"/>
              </a:rPr>
              <a:t>矩阵</a:t>
            </a:r>
            <a:r>
              <a:rPr lang="zh-CN" altLang="en-US" sz="1600" dirty="0">
                <a:solidFill>
                  <a:schemeClr val="accent1">
                    <a:lumMod val="75000"/>
                  </a:schemeClr>
                </a:solidFill>
                <a:ea typeface="微软雅黑" panose="020B0503020204020204" pitchFamily="34" charset="-122"/>
                <a:cs typeface="Times New Roman" panose="02020603050405020304" pitchFamily="18" charset="0"/>
              </a:rPr>
              <a:t>，再在其</a:t>
            </a:r>
            <a:r>
              <a:rPr lang="zh-CN" altLang="zh-CN" sz="1600" dirty="0">
                <a:solidFill>
                  <a:schemeClr val="accent1">
                    <a:lumMod val="75000"/>
                  </a:schemeClr>
                </a:solidFill>
                <a:ea typeface="微软雅黑" panose="020B0503020204020204" pitchFamily="34" charset="-122"/>
                <a:cs typeface="Times New Roman" panose="02020603050405020304" pitchFamily="18" charset="0"/>
              </a:rPr>
              <a:t>基础上贴入每轮更新的</a:t>
            </a:r>
            <a:r>
              <a:rPr lang="zh-CN" altLang="en-US" sz="1600" dirty="0">
                <a:solidFill>
                  <a:schemeClr val="accent1">
                    <a:lumMod val="75000"/>
                  </a:schemeClr>
                </a:solidFill>
                <a:ea typeface="微软雅黑" panose="020B0503020204020204" pitchFamily="34" charset="-122"/>
                <a:cs typeface="Times New Roman" panose="02020603050405020304" pitchFamily="18" charset="0"/>
              </a:rPr>
              <a:t>非线性器件的伴随</a:t>
            </a:r>
            <a:r>
              <a:rPr lang="zh-CN" altLang="zh-CN" sz="1600" dirty="0">
                <a:solidFill>
                  <a:schemeClr val="accent1">
                    <a:lumMod val="75000"/>
                  </a:schemeClr>
                </a:solidFill>
                <a:ea typeface="微软雅黑" panose="020B0503020204020204" pitchFamily="34" charset="-122"/>
                <a:cs typeface="Times New Roman" panose="02020603050405020304" pitchFamily="18" charset="0"/>
              </a:rPr>
              <a:t>器件值，</a:t>
            </a:r>
            <a:r>
              <a:rPr lang="zh-CN" altLang="en-US" sz="1600" dirty="0">
                <a:solidFill>
                  <a:schemeClr val="accent1">
                    <a:lumMod val="75000"/>
                  </a:schemeClr>
                </a:solidFill>
                <a:ea typeface="微软雅黑" panose="020B0503020204020204" pitchFamily="34" charset="-122"/>
                <a:cs typeface="Times New Roman" panose="02020603050405020304" pitchFamily="18" charset="0"/>
              </a:rPr>
              <a:t>减少</a:t>
            </a:r>
            <a:r>
              <a:rPr lang="zh-CN" altLang="zh-CN" sz="1600" dirty="0">
                <a:solidFill>
                  <a:schemeClr val="accent1">
                    <a:lumMod val="75000"/>
                  </a:schemeClr>
                </a:solidFill>
                <a:ea typeface="微软雅黑" panose="020B0503020204020204" pitchFamily="34" charset="-122"/>
                <a:cs typeface="Times New Roman" panose="02020603050405020304" pitchFamily="18" charset="0"/>
              </a:rPr>
              <a:t>每轮</a:t>
            </a:r>
            <a:r>
              <a:rPr lang="zh-CN" altLang="en-US" sz="1600" dirty="0">
                <a:solidFill>
                  <a:schemeClr val="accent1">
                    <a:lumMod val="75000"/>
                  </a:schemeClr>
                </a:solidFill>
                <a:ea typeface="微软雅黑" panose="020B0503020204020204" pitchFamily="34" charset="-122"/>
                <a:cs typeface="Times New Roman" panose="02020603050405020304" pitchFamily="18" charset="0"/>
              </a:rPr>
              <a:t>迭代的运算量</a:t>
            </a:r>
            <a:endParaRPr lang="zh-CN" altLang="zh-CN" sz="1600" dirty="0">
              <a:solidFill>
                <a:schemeClr val="accent1">
                  <a:lumMod val="75000"/>
                </a:schemeClr>
              </a:solidFill>
              <a:ea typeface="微软雅黑" panose="020B0503020204020204" pitchFamily="34" charset="-122"/>
              <a:cs typeface="Times New Roman" panose="02020603050405020304" pitchFamily="18" charset="0"/>
            </a:endParaRPr>
          </a:p>
          <a:p>
            <a:pPr marL="342900" indent="-342900">
              <a:spcAft>
                <a:spcPts val="1000"/>
              </a:spcAft>
              <a:buFont typeface="Arial" panose="020B0604020202020204" pitchFamily="34" charset="0"/>
              <a:buChar char="•"/>
            </a:pPr>
            <a:r>
              <a:rPr lang="zh-CN" altLang="zh-CN" sz="1800" b="1" dirty="0">
                <a:solidFill>
                  <a:schemeClr val="accent1">
                    <a:lumMod val="50000"/>
                  </a:schemeClr>
                </a:solidFill>
                <a:latin typeface="Cambria" panose="02040503050406030204" pitchFamily="18" charset="0"/>
                <a:ea typeface="微软雅黑" panose="020B0503020204020204" pitchFamily="34" charset="-122"/>
                <a:cs typeface="Times New Roman" panose="02020603050405020304" pitchFamily="18" charset="0"/>
              </a:rPr>
              <a:t>进行节点映射</a:t>
            </a:r>
            <a:r>
              <a:rPr lang="zh-CN" altLang="en-US" sz="1600" dirty="0">
                <a:solidFill>
                  <a:schemeClr val="accent1">
                    <a:lumMod val="75000"/>
                  </a:schemeClr>
                </a:solidFill>
                <a:ea typeface="微软雅黑" panose="020B0503020204020204" pitchFamily="34" charset="-122"/>
                <a:cs typeface="Times New Roman" panose="02020603050405020304" pitchFamily="18" charset="0"/>
              </a:rPr>
              <a:t>。</a:t>
            </a:r>
            <a:r>
              <a:rPr lang="zh-CN" altLang="zh-CN" sz="1600" dirty="0">
                <a:solidFill>
                  <a:schemeClr val="accent1">
                    <a:lumMod val="75000"/>
                  </a:schemeClr>
                </a:solidFill>
                <a:ea typeface="微软雅黑" panose="020B0503020204020204" pitchFamily="34" charset="-122"/>
                <a:cs typeface="Times New Roman" panose="02020603050405020304" pitchFamily="18" charset="0"/>
              </a:rPr>
              <a:t>将节点映射为</a:t>
            </a:r>
            <a:r>
              <a:rPr lang="en-US" altLang="zh-CN" sz="1600" b="1" dirty="0">
                <a:solidFill>
                  <a:schemeClr val="accent1">
                    <a:lumMod val="75000"/>
                  </a:schemeClr>
                </a:solidFill>
                <a:ea typeface="微软雅黑" panose="020B0503020204020204" pitchFamily="34" charset="-122"/>
                <a:cs typeface="Times New Roman" panose="02020603050405020304" pitchFamily="18" charset="0"/>
              </a:rPr>
              <a:t>0~N</a:t>
            </a:r>
            <a:r>
              <a:rPr lang="zh-CN" altLang="zh-CN" sz="1600" dirty="0">
                <a:solidFill>
                  <a:schemeClr val="accent1">
                    <a:lumMod val="75000"/>
                  </a:schemeClr>
                </a:solidFill>
                <a:ea typeface="微软雅黑" panose="020B0503020204020204" pitchFamily="34" charset="-122"/>
                <a:cs typeface="Times New Roman" panose="02020603050405020304" pitchFamily="18" charset="0"/>
              </a:rPr>
              <a:t>的连续整数，大大降低了查找与遍历的成本</a:t>
            </a:r>
          </a:p>
          <a:p>
            <a:pPr marL="342900" indent="-342900">
              <a:spcAft>
                <a:spcPts val="1000"/>
              </a:spcAft>
              <a:buFont typeface="Arial" panose="020B0604020202020204" pitchFamily="34" charset="0"/>
              <a:buChar char="•"/>
            </a:pPr>
            <a:r>
              <a:rPr lang="en-US" altLang="zh-CN" sz="1600" b="1" dirty="0">
                <a:solidFill>
                  <a:srgbClr val="1D4971"/>
                </a:solidFill>
                <a:ea typeface="微软雅黑" panose="020B0503020204020204" pitchFamily="34" charset="-122"/>
                <a:cs typeface="Times New Roman" panose="02020603050405020304" pitchFamily="18" charset="0"/>
              </a:rPr>
              <a:t>DC</a:t>
            </a:r>
            <a:r>
              <a:rPr lang="zh-CN" altLang="en-US" sz="1800" b="1" dirty="0">
                <a:solidFill>
                  <a:schemeClr val="accent1">
                    <a:lumMod val="50000"/>
                  </a:schemeClr>
                </a:solidFill>
                <a:latin typeface="Cambria" panose="02040503050406030204" pitchFamily="18" charset="0"/>
                <a:ea typeface="微软雅黑" panose="020B0503020204020204" pitchFamily="34" charset="-122"/>
                <a:cs typeface="Times New Roman" panose="02020603050405020304" pitchFamily="18" charset="0"/>
              </a:rPr>
              <a:t>分析前，</a:t>
            </a:r>
            <a:r>
              <a:rPr lang="zh-CN" altLang="zh-CN" sz="1800" b="1" dirty="0">
                <a:solidFill>
                  <a:schemeClr val="accent1">
                    <a:lumMod val="50000"/>
                  </a:schemeClr>
                </a:solidFill>
                <a:latin typeface="Cambria" panose="02040503050406030204" pitchFamily="18" charset="0"/>
                <a:ea typeface="微软雅黑" panose="020B0503020204020204" pitchFamily="34" charset="-122"/>
                <a:cs typeface="Times New Roman" panose="02020603050405020304" pitchFamily="18" charset="0"/>
              </a:rPr>
              <a:t>采用了自动化的赋值方法</a:t>
            </a:r>
            <a:r>
              <a:rPr lang="zh-CN" altLang="en-US" sz="1800" b="1" dirty="0">
                <a:solidFill>
                  <a:schemeClr val="accent1">
                    <a:lumMod val="50000"/>
                  </a:schemeClr>
                </a:solidFill>
                <a:latin typeface="Cambria" panose="02040503050406030204" pitchFamily="18" charset="0"/>
                <a:ea typeface="微软雅黑" panose="020B0503020204020204" pitchFamily="34" charset="-122"/>
                <a:cs typeface="Times New Roman" panose="02020603050405020304" pitchFamily="18" charset="0"/>
              </a:rPr>
              <a:t>得到初始解</a:t>
            </a:r>
            <a:r>
              <a:rPr lang="zh-CN" altLang="en-US" sz="1600" dirty="0">
                <a:solidFill>
                  <a:schemeClr val="accent1">
                    <a:lumMod val="75000"/>
                  </a:schemeClr>
                </a:solidFill>
                <a:ea typeface="微软雅黑" panose="020B0503020204020204" pitchFamily="34" charset="-122"/>
                <a:cs typeface="Times New Roman" panose="02020603050405020304" pitchFamily="18" charset="0"/>
              </a:rPr>
              <a:t>。</a:t>
            </a:r>
            <a:r>
              <a:rPr lang="zh-CN" altLang="zh-CN" sz="1600" dirty="0">
                <a:solidFill>
                  <a:schemeClr val="accent1">
                    <a:lumMod val="75000"/>
                  </a:schemeClr>
                </a:solidFill>
                <a:ea typeface="微软雅黑" panose="020B0503020204020204" pitchFamily="34" charset="-122"/>
                <a:cs typeface="Times New Roman" panose="02020603050405020304" pitchFamily="18" charset="0"/>
              </a:rPr>
              <a:t>从初始电压已知的节点</a:t>
            </a:r>
            <a:r>
              <a:rPr lang="en-US" altLang="zh-CN" sz="1600" b="1" dirty="0" err="1">
                <a:solidFill>
                  <a:schemeClr val="accent1">
                    <a:lumMod val="75000"/>
                  </a:schemeClr>
                </a:solidFill>
                <a:ea typeface="微软雅黑" panose="020B0503020204020204" pitchFamily="34" charset="-122"/>
                <a:cs typeface="Times New Roman" panose="02020603050405020304" pitchFamily="18" charset="0"/>
              </a:rPr>
              <a:t>Gnd</a:t>
            </a:r>
            <a:r>
              <a:rPr lang="zh-CN" altLang="zh-CN" sz="1600" dirty="0">
                <a:solidFill>
                  <a:schemeClr val="accent1">
                    <a:lumMod val="75000"/>
                  </a:schemeClr>
                </a:solidFill>
                <a:ea typeface="微软雅黑" panose="020B0503020204020204" pitchFamily="34" charset="-122"/>
                <a:cs typeface="Times New Roman" panose="02020603050405020304" pitchFamily="18" charset="0"/>
              </a:rPr>
              <a:t>和</a:t>
            </a:r>
            <a:r>
              <a:rPr lang="en-US" altLang="zh-CN" sz="1600" b="1" dirty="0" err="1">
                <a:solidFill>
                  <a:schemeClr val="accent1">
                    <a:lumMod val="75000"/>
                  </a:schemeClr>
                </a:solidFill>
                <a:ea typeface="微软雅黑" panose="020B0503020204020204" pitchFamily="34" charset="-122"/>
                <a:cs typeface="Times New Roman" panose="02020603050405020304" pitchFamily="18" charset="0"/>
              </a:rPr>
              <a:t>Vdd</a:t>
            </a:r>
            <a:r>
              <a:rPr lang="en-US" altLang="zh-CN" sz="1600" b="1" dirty="0">
                <a:solidFill>
                  <a:schemeClr val="accent1">
                    <a:lumMod val="75000"/>
                  </a:schemeClr>
                </a:solidFill>
                <a:ea typeface="微软雅黑" panose="020B0503020204020204" pitchFamily="34" charset="-122"/>
                <a:cs typeface="Times New Roman" panose="02020603050405020304" pitchFamily="18" charset="0"/>
              </a:rPr>
              <a:t>(</a:t>
            </a:r>
            <a:r>
              <a:rPr lang="en-US" altLang="zh-CN" sz="1600" b="1" dirty="0" err="1">
                <a:solidFill>
                  <a:schemeClr val="accent1">
                    <a:lumMod val="75000"/>
                  </a:schemeClr>
                </a:solidFill>
                <a:ea typeface="微软雅黑" panose="020B0503020204020204" pitchFamily="34" charset="-122"/>
                <a:cs typeface="Times New Roman" panose="02020603050405020304" pitchFamily="18" charset="0"/>
              </a:rPr>
              <a:t>Vcc</a:t>
            </a:r>
            <a:r>
              <a:rPr lang="en-US" altLang="zh-CN" sz="1600" b="1" dirty="0">
                <a:solidFill>
                  <a:schemeClr val="accent1">
                    <a:lumMod val="75000"/>
                  </a:schemeClr>
                </a:solidFill>
                <a:ea typeface="微软雅黑" panose="020B0503020204020204" pitchFamily="34" charset="-122"/>
                <a:cs typeface="Times New Roman" panose="02020603050405020304" pitchFamily="18" charset="0"/>
              </a:rPr>
              <a:t>)</a:t>
            </a:r>
            <a:r>
              <a:rPr lang="zh-CN" altLang="zh-CN" sz="1600" dirty="0">
                <a:solidFill>
                  <a:schemeClr val="accent1">
                    <a:lumMod val="75000"/>
                  </a:schemeClr>
                </a:solidFill>
                <a:ea typeface="微软雅黑" panose="020B0503020204020204" pitchFamily="34" charset="-122"/>
                <a:cs typeface="Times New Roman" panose="02020603050405020304" pitchFamily="18" charset="0"/>
              </a:rPr>
              <a:t>出发，遍历网表中的各个器件，为尽可能多的</a:t>
            </a:r>
            <a:r>
              <a:rPr lang="en-US" altLang="zh-CN" sz="1600" b="1" dirty="0">
                <a:solidFill>
                  <a:schemeClr val="accent1">
                    <a:lumMod val="75000"/>
                  </a:schemeClr>
                </a:solidFill>
                <a:ea typeface="微软雅黑" panose="020B0503020204020204" pitchFamily="34" charset="-122"/>
                <a:cs typeface="Times New Roman" panose="02020603050405020304" pitchFamily="18" charset="0"/>
              </a:rPr>
              <a:t>MOS</a:t>
            </a:r>
            <a:r>
              <a:rPr lang="zh-CN" altLang="zh-CN" sz="1600" dirty="0">
                <a:solidFill>
                  <a:schemeClr val="accent1">
                    <a:lumMod val="75000"/>
                  </a:schemeClr>
                </a:solidFill>
                <a:ea typeface="微软雅黑" panose="020B0503020204020204" pitchFamily="34" charset="-122"/>
                <a:cs typeface="Times New Roman" panose="02020603050405020304" pitchFamily="18" charset="0"/>
              </a:rPr>
              <a:t>管、二极管等非线性器件赋予合理的初始节点电压，以较低的复杂度</a:t>
            </a:r>
            <a:r>
              <a:rPr lang="zh-CN" altLang="en-US" sz="1600" dirty="0">
                <a:solidFill>
                  <a:schemeClr val="accent1">
                    <a:lumMod val="75000"/>
                  </a:schemeClr>
                </a:solidFill>
                <a:ea typeface="微软雅黑" panose="020B0503020204020204" pitchFamily="34" charset="-122"/>
                <a:cs typeface="Times New Roman" panose="02020603050405020304" pitchFamily="18" charset="0"/>
              </a:rPr>
              <a:t>完成</a:t>
            </a:r>
            <a:r>
              <a:rPr lang="zh-CN" altLang="zh-CN" sz="1600" dirty="0">
                <a:solidFill>
                  <a:schemeClr val="accent1">
                    <a:lumMod val="75000"/>
                  </a:schemeClr>
                </a:solidFill>
                <a:ea typeface="微软雅黑" panose="020B0503020204020204" pitchFamily="34" charset="-122"/>
                <a:cs typeface="Times New Roman" panose="02020603050405020304" pitchFamily="18" charset="0"/>
              </a:rPr>
              <a:t>了初始解的赋值</a:t>
            </a:r>
            <a:endParaRPr lang="en-US" altLang="zh-CN" sz="1600" dirty="0">
              <a:solidFill>
                <a:schemeClr val="accent1">
                  <a:lumMod val="75000"/>
                </a:schemeClr>
              </a:solidFill>
              <a:ea typeface="微软雅黑" panose="020B0503020204020204" pitchFamily="34" charset="-122"/>
              <a:cs typeface="Times New Roman" panose="02020603050405020304" pitchFamily="18" charset="0"/>
            </a:endParaRPr>
          </a:p>
          <a:p>
            <a:pPr marL="342900" indent="-342900">
              <a:spcAft>
                <a:spcPts val="1000"/>
              </a:spcAft>
              <a:buFont typeface="Arial" panose="020B0604020202020204" pitchFamily="34" charset="0"/>
              <a:buChar char="•"/>
            </a:pPr>
            <a:r>
              <a:rPr lang="en-US" altLang="zh-CN" sz="1600" b="1" dirty="0">
                <a:solidFill>
                  <a:srgbClr val="1D4971"/>
                </a:solidFill>
                <a:ea typeface="微软雅黑" panose="020B0503020204020204" pitchFamily="34" charset="-122"/>
                <a:cs typeface="Times New Roman" panose="02020603050405020304" pitchFamily="18" charset="0"/>
              </a:rPr>
              <a:t>DC</a:t>
            </a:r>
            <a:r>
              <a:rPr lang="zh-CN" altLang="zh-CN" sz="1800" b="1" dirty="0">
                <a:solidFill>
                  <a:schemeClr val="accent1">
                    <a:lumMod val="50000"/>
                  </a:schemeClr>
                </a:solidFill>
                <a:latin typeface="Cambria" panose="02040503050406030204" pitchFamily="18" charset="0"/>
                <a:ea typeface="微软雅黑" panose="020B0503020204020204" pitchFamily="34" charset="-122"/>
                <a:cs typeface="Times New Roman" panose="02020603050405020304" pitchFamily="18" charset="0"/>
              </a:rPr>
              <a:t>扫描</a:t>
            </a:r>
            <a:r>
              <a:rPr lang="zh-CN" altLang="en-US" sz="1800" b="1" dirty="0">
                <a:solidFill>
                  <a:schemeClr val="accent1">
                    <a:lumMod val="50000"/>
                  </a:schemeClr>
                </a:solidFill>
                <a:latin typeface="Cambria" panose="02040503050406030204" pitchFamily="18" charset="0"/>
                <a:ea typeface="微软雅黑" panose="020B0503020204020204" pitchFamily="34" charset="-122"/>
                <a:cs typeface="Times New Roman" panose="02020603050405020304" pitchFamily="18" charset="0"/>
              </a:rPr>
              <a:t>的</a:t>
            </a:r>
            <a:r>
              <a:rPr lang="zh-CN" altLang="zh-CN" sz="1800" b="1" dirty="0">
                <a:solidFill>
                  <a:schemeClr val="accent1">
                    <a:lumMod val="50000"/>
                  </a:schemeClr>
                </a:solidFill>
                <a:latin typeface="Cambria" panose="02040503050406030204" pitchFamily="18" charset="0"/>
                <a:ea typeface="微软雅黑" panose="020B0503020204020204" pitchFamily="34" charset="-122"/>
                <a:cs typeface="Times New Roman" panose="02020603050405020304" pitchFamily="18" charset="0"/>
              </a:rPr>
              <a:t>输出</a:t>
            </a:r>
            <a:r>
              <a:rPr lang="zh-CN" altLang="en-US" sz="1800" b="1" dirty="0">
                <a:solidFill>
                  <a:schemeClr val="accent1">
                    <a:lumMod val="50000"/>
                  </a:schemeClr>
                </a:solidFill>
                <a:latin typeface="Cambria" panose="02040503050406030204" pitchFamily="18" charset="0"/>
                <a:ea typeface="微软雅黑" panose="020B0503020204020204" pitchFamily="34" charset="-122"/>
                <a:cs typeface="Times New Roman" panose="02020603050405020304" pitchFamily="18" charset="0"/>
              </a:rPr>
              <a:t>时</a:t>
            </a:r>
            <a:r>
              <a:rPr lang="zh-CN" altLang="zh-CN" sz="1800" b="1" dirty="0">
                <a:solidFill>
                  <a:schemeClr val="accent1">
                    <a:lumMod val="50000"/>
                  </a:schemeClr>
                </a:solidFill>
                <a:latin typeface="Cambria" panose="02040503050406030204" pitchFamily="18" charset="0"/>
                <a:ea typeface="微软雅黑" panose="020B0503020204020204" pitchFamily="34" charset="-122"/>
                <a:cs typeface="Times New Roman" panose="02020603050405020304" pitchFamily="18" charset="0"/>
              </a:rPr>
              <a:t>先生成</a:t>
            </a:r>
            <a:r>
              <a:rPr lang="zh-CN" altLang="en-US" sz="1800" b="1" dirty="0">
                <a:solidFill>
                  <a:schemeClr val="accent1">
                    <a:lumMod val="50000"/>
                  </a:schemeClr>
                </a:solidFill>
                <a:latin typeface="Cambria" panose="02040503050406030204" pitchFamily="18" charset="0"/>
                <a:ea typeface="微软雅黑" panose="020B0503020204020204" pitchFamily="34" charset="-122"/>
                <a:cs typeface="Times New Roman" panose="02020603050405020304" pitchFamily="18" charset="0"/>
              </a:rPr>
              <a:t>需要打印的变量</a:t>
            </a:r>
            <a:r>
              <a:rPr lang="zh-CN" altLang="zh-CN" sz="1800" b="1" dirty="0">
                <a:solidFill>
                  <a:schemeClr val="accent1">
                    <a:lumMod val="50000"/>
                  </a:schemeClr>
                </a:solidFill>
                <a:latin typeface="Cambria" panose="02040503050406030204" pitchFamily="18" charset="0"/>
                <a:ea typeface="微软雅黑" panose="020B0503020204020204" pitchFamily="34" charset="-122"/>
                <a:cs typeface="Times New Roman" panose="02020603050405020304" pitchFamily="18" charset="0"/>
              </a:rPr>
              <a:t>索引后</a:t>
            </a:r>
            <a:r>
              <a:rPr lang="zh-CN" altLang="en-US" sz="1800" b="1" dirty="0">
                <a:solidFill>
                  <a:schemeClr val="accent1">
                    <a:lumMod val="50000"/>
                  </a:schemeClr>
                </a:solidFill>
                <a:latin typeface="Cambria" panose="02040503050406030204" pitchFamily="18" charset="0"/>
                <a:ea typeface="微软雅黑" panose="020B0503020204020204" pitchFamily="34" charset="-122"/>
                <a:cs typeface="Times New Roman" panose="02020603050405020304" pitchFamily="18" charset="0"/>
              </a:rPr>
              <a:t>再</a:t>
            </a:r>
            <a:r>
              <a:rPr lang="zh-CN" altLang="zh-CN" sz="1800" b="1" dirty="0">
                <a:solidFill>
                  <a:schemeClr val="accent1">
                    <a:lumMod val="50000"/>
                  </a:schemeClr>
                </a:solidFill>
                <a:latin typeface="Cambria" panose="02040503050406030204" pitchFamily="18" charset="0"/>
                <a:ea typeface="微软雅黑" panose="020B0503020204020204" pitchFamily="34" charset="-122"/>
                <a:cs typeface="Times New Roman" panose="02020603050405020304" pitchFamily="18" charset="0"/>
              </a:rPr>
              <a:t>提取每轮</a:t>
            </a:r>
            <a:r>
              <a:rPr lang="en-US" altLang="zh-CN" sz="1600" b="1" dirty="0">
                <a:solidFill>
                  <a:srgbClr val="1D4971"/>
                </a:solidFill>
                <a:ea typeface="微软雅黑" panose="020B0503020204020204" pitchFamily="34" charset="-122"/>
                <a:cs typeface="Times New Roman" panose="02020603050405020304" pitchFamily="18" charset="0"/>
              </a:rPr>
              <a:t>DC</a:t>
            </a:r>
            <a:r>
              <a:rPr lang="zh-CN" altLang="en-US" sz="1800" b="1" dirty="0">
                <a:solidFill>
                  <a:schemeClr val="accent1">
                    <a:lumMod val="50000"/>
                  </a:schemeClr>
                </a:solidFill>
                <a:latin typeface="Cambria" panose="02040503050406030204" pitchFamily="18" charset="0"/>
                <a:ea typeface="微软雅黑" panose="020B0503020204020204" pitchFamily="34" charset="-122"/>
                <a:cs typeface="Times New Roman" panose="02020603050405020304" pitchFamily="18" charset="0"/>
              </a:rPr>
              <a:t>分析的</a:t>
            </a:r>
            <a:r>
              <a:rPr lang="zh-CN" altLang="zh-CN" sz="1800" b="1" dirty="0">
                <a:solidFill>
                  <a:schemeClr val="accent1">
                    <a:lumMod val="50000"/>
                  </a:schemeClr>
                </a:solidFill>
                <a:latin typeface="Cambria" panose="02040503050406030204" pitchFamily="18" charset="0"/>
                <a:ea typeface="微软雅黑" panose="020B0503020204020204" pitchFamily="34" charset="-122"/>
                <a:cs typeface="Times New Roman" panose="02020603050405020304" pitchFamily="18" charset="0"/>
              </a:rPr>
              <a:t>结果</a:t>
            </a:r>
            <a:r>
              <a:rPr lang="zh-CN" altLang="zh-CN" sz="1600" dirty="0">
                <a:solidFill>
                  <a:schemeClr val="accent1">
                    <a:lumMod val="75000"/>
                  </a:schemeClr>
                </a:solidFill>
                <a:ea typeface="微软雅黑" panose="020B0503020204020204" pitchFamily="34" charset="-122"/>
                <a:cs typeface="Times New Roman" panose="02020603050405020304" pitchFamily="18" charset="0"/>
              </a:rPr>
              <a:t>，避免消耗大量空间保存最终不需要打印观察的信息</a:t>
            </a:r>
            <a:endParaRPr lang="en-US" altLang="zh-CN" sz="1600" dirty="0">
              <a:solidFill>
                <a:schemeClr val="accent1">
                  <a:lumMod val="75000"/>
                </a:schemeClr>
              </a:solidFill>
              <a:ea typeface="微软雅黑" panose="020B0503020204020204" pitchFamily="34" charset="-122"/>
              <a:cs typeface="Times New Roman" panose="02020603050405020304" pitchFamily="18" charset="0"/>
            </a:endParaRPr>
          </a:p>
          <a:p>
            <a:pPr marL="342900" indent="-342900">
              <a:spcAft>
                <a:spcPts val="1000"/>
              </a:spcAft>
              <a:buFont typeface="Arial" panose="020B0604020202020204" pitchFamily="34" charset="0"/>
              <a:buChar char="•"/>
            </a:pPr>
            <a:r>
              <a:rPr lang="zh-CN" altLang="zh-CN" sz="1800" b="1" dirty="0">
                <a:solidFill>
                  <a:schemeClr val="accent1">
                    <a:lumMod val="50000"/>
                  </a:schemeClr>
                </a:solidFill>
                <a:latin typeface="Cambria" panose="02040503050406030204" pitchFamily="18" charset="0"/>
                <a:ea typeface="微软雅黑" panose="020B0503020204020204" pitchFamily="34" charset="-122"/>
                <a:cs typeface="Times New Roman" panose="02020603050405020304" pitchFamily="18" charset="0"/>
              </a:rPr>
              <a:t>存储数据类型</a:t>
            </a:r>
            <a:r>
              <a:rPr lang="zh-CN" altLang="en-US" sz="1800" b="1" dirty="0">
                <a:solidFill>
                  <a:schemeClr val="accent1">
                    <a:lumMod val="50000"/>
                  </a:schemeClr>
                </a:solidFill>
                <a:latin typeface="Cambria" panose="02040503050406030204" pitchFamily="18" charset="0"/>
                <a:ea typeface="微软雅黑" panose="020B0503020204020204" pitchFamily="34" charset="-122"/>
                <a:cs typeface="Times New Roman" panose="02020603050405020304" pitchFamily="18" charset="0"/>
              </a:rPr>
              <a:t>统一</a:t>
            </a:r>
            <a:r>
              <a:rPr lang="zh-CN" altLang="zh-CN" sz="1800" b="1" dirty="0">
                <a:solidFill>
                  <a:schemeClr val="accent1">
                    <a:lumMod val="50000"/>
                  </a:schemeClr>
                </a:solidFill>
                <a:latin typeface="Cambria" panose="02040503050406030204" pitchFamily="18" charset="0"/>
                <a:ea typeface="微软雅黑" panose="020B0503020204020204" pitchFamily="34" charset="-122"/>
                <a:cs typeface="Times New Roman" panose="02020603050405020304" pitchFamily="18" charset="0"/>
              </a:rPr>
              <a:t>采用矩阵和数字的形式</a:t>
            </a:r>
            <a:r>
              <a:rPr lang="zh-CN" altLang="zh-CN" sz="1600" dirty="0">
                <a:solidFill>
                  <a:schemeClr val="accent1">
                    <a:lumMod val="75000"/>
                  </a:schemeClr>
                </a:solidFill>
                <a:ea typeface="微软雅黑" panose="020B0503020204020204" pitchFamily="34" charset="-122"/>
                <a:cs typeface="Times New Roman" panose="02020603050405020304" pitchFamily="18" charset="0"/>
              </a:rPr>
              <a:t>，减少字符的使用，减少变量空间占用的同时也可以减少变量类型转换的时间</a:t>
            </a:r>
            <a:endParaRPr lang="en-US" altLang="zh-CN" sz="1600" dirty="0">
              <a:solidFill>
                <a:schemeClr val="accent1">
                  <a:lumMod val="75000"/>
                </a:schemeClr>
              </a:solidFill>
              <a:ea typeface="微软雅黑" panose="020B0503020204020204" pitchFamily="34" charset="-122"/>
              <a:cs typeface="Times New Roman" panose="02020603050405020304" pitchFamily="18" charset="0"/>
            </a:endParaRPr>
          </a:p>
          <a:p>
            <a:pPr marL="342900" indent="-342900">
              <a:spcAft>
                <a:spcPts val="1000"/>
              </a:spcAft>
              <a:buFont typeface="Arial" panose="020B0604020202020204" pitchFamily="34" charset="0"/>
              <a:buChar char="•"/>
            </a:pPr>
            <a:r>
              <a:rPr lang="zh-CN" altLang="en-US" sz="1800" b="1" dirty="0">
                <a:solidFill>
                  <a:schemeClr val="accent1">
                    <a:lumMod val="50000"/>
                  </a:schemeClr>
                </a:solidFill>
                <a:latin typeface="Cambria" panose="02040503050406030204" pitchFamily="18" charset="0"/>
                <a:ea typeface="微软雅黑" panose="020B0503020204020204" pitchFamily="34" charset="-122"/>
                <a:cs typeface="Times New Roman" panose="02020603050405020304" pitchFamily="18" charset="0"/>
              </a:rPr>
              <a:t>充分利用了</a:t>
            </a:r>
            <a:r>
              <a:rPr lang="en-US" altLang="zh-CN" sz="1600" b="1" dirty="0">
                <a:solidFill>
                  <a:srgbClr val="1D4971"/>
                </a:solidFill>
                <a:ea typeface="微软雅黑" panose="020B0503020204020204" pitchFamily="34" charset="-122"/>
                <a:cs typeface="Times New Roman" panose="02020603050405020304" pitchFamily="18" charset="0"/>
              </a:rPr>
              <a:t>MATLAB</a:t>
            </a:r>
            <a:r>
              <a:rPr lang="zh-CN" altLang="en-US" sz="1800" b="1" dirty="0">
                <a:solidFill>
                  <a:schemeClr val="accent1">
                    <a:lumMod val="50000"/>
                  </a:schemeClr>
                </a:solidFill>
                <a:latin typeface="Cambria" panose="02040503050406030204" pitchFamily="18" charset="0"/>
                <a:ea typeface="微软雅黑" panose="020B0503020204020204" pitchFamily="34" charset="-122"/>
                <a:cs typeface="Times New Roman" panose="02020603050405020304" pitchFamily="18" charset="0"/>
              </a:rPr>
              <a:t>对矩阵运算优化的特点</a:t>
            </a:r>
            <a:r>
              <a:rPr lang="zh-CN" altLang="en-US" sz="1600" dirty="0">
                <a:solidFill>
                  <a:schemeClr val="accent1">
                    <a:lumMod val="75000"/>
                  </a:schemeClr>
                </a:solidFill>
                <a:ea typeface="微软雅黑" panose="020B0503020204020204" pitchFamily="34" charset="-122"/>
                <a:cs typeface="Times New Roman" panose="02020603050405020304" pitchFamily="18" charset="0"/>
              </a:rPr>
              <a:t>，利用其高效的矩阵运算书写函数、赋值、计算</a:t>
            </a:r>
            <a:endParaRPr lang="zh-CN" altLang="zh-CN" sz="1600" b="1" dirty="0">
              <a:solidFill>
                <a:schemeClr val="accent1">
                  <a:lumMod val="75000"/>
                </a:schemeClr>
              </a:solidFill>
              <a:ea typeface="微软雅黑" panose="020B0503020204020204" pitchFamily="34" charset="-122"/>
              <a:cs typeface="Times New Roman" panose="02020603050405020304" pitchFamily="18" charset="0"/>
            </a:endParaRPr>
          </a:p>
        </p:txBody>
      </p:sp>
      <p:sp>
        <p:nvSpPr>
          <p:cNvPr id="5" name="文本框 4"/>
          <p:cNvSpPr txBox="1"/>
          <p:nvPr/>
        </p:nvSpPr>
        <p:spPr>
          <a:xfrm>
            <a:off x="956945" y="153673"/>
            <a:ext cx="5519460" cy="584775"/>
          </a:xfrm>
          <a:prstGeom prst="rect">
            <a:avLst/>
          </a:prstGeom>
          <a:noFill/>
        </p:spPr>
        <p:txBody>
          <a:bodyPr wrap="none" rtlCol="0">
            <a:spAutoFit/>
          </a:bodyPr>
          <a:lstStyle/>
          <a:p>
            <a:r>
              <a:rPr lang="zh-CN" altLang="en-US" sz="3200" dirty="0">
                <a:solidFill>
                  <a:schemeClr val="accent5">
                    <a:lumMod val="75000"/>
                  </a:schemeClr>
                </a:solidFill>
                <a:effectLst>
                  <a:outerShdw blurRad="38100" dist="38100" dir="2700000" algn="tl">
                    <a:srgbClr val="000000">
                      <a:alpha val="43137"/>
                    </a:srgbClr>
                  </a:outerShdw>
                </a:effectLst>
                <a:cs typeface="+mn-ea"/>
              </a:rPr>
              <a:t>时间与空间复杂度的主要优化</a:t>
            </a:r>
          </a:p>
        </p:txBody>
      </p:sp>
    </p:spTree>
    <p:extLst>
      <p:ext uri="{BB962C8B-B14F-4D97-AF65-F5344CB8AC3E}">
        <p14:creationId xmlns:p14="http://schemas.microsoft.com/office/powerpoint/2010/main" val="1626820114"/>
      </p:ext>
    </p:extLst>
  </p:cSld>
  <p:clrMapOvr>
    <a:masterClrMapping/>
  </p:clrMapOvr>
  <mc:AlternateContent xmlns:mc="http://schemas.openxmlformats.org/markup-compatibility/2006" xmlns:p14="http://schemas.microsoft.com/office/powerpoint/2010/main">
    <mc:Choice Requires="p14">
      <p:transition spd="slow">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81662" y="843834"/>
            <a:ext cx="4199085" cy="3541611"/>
          </a:xfrm>
          <a:prstGeom prst="rect">
            <a:avLst/>
          </a:prstGeom>
          <a:noFill/>
        </p:spPr>
        <p:txBody>
          <a:bodyPr wrap="square" rtlCol="0">
            <a:spAutoFit/>
          </a:bodyPr>
          <a:lstStyle/>
          <a:p>
            <a:pPr marL="342900" indent="-342900">
              <a:lnSpc>
                <a:spcPct val="120000"/>
              </a:lnSpc>
              <a:spcAft>
                <a:spcPts val="1200"/>
              </a:spcAft>
              <a:buFont typeface="Arial" panose="020B0604020202020204" pitchFamily="34" charset="0"/>
              <a:buChar char="•"/>
            </a:pPr>
            <a:r>
              <a:rPr lang="zh-CN" altLang="zh-CN" sz="1800" b="1" dirty="0">
                <a:solidFill>
                  <a:schemeClr val="accent1">
                    <a:lumMod val="50000"/>
                  </a:schemeClr>
                </a:solidFill>
                <a:latin typeface="Cambria" panose="02040503050406030204" pitchFamily="18" charset="0"/>
                <a:ea typeface="微软雅黑" panose="020B0503020204020204" pitchFamily="34" charset="-122"/>
                <a:cs typeface="Times New Roman" panose="02020603050405020304" pitchFamily="18" charset="0"/>
              </a:rPr>
              <a:t>将项目分成前后端来实现分工与合作</a:t>
            </a:r>
            <a:r>
              <a:rPr lang="zh-CN" altLang="en-US" sz="1800" dirty="0">
                <a:solidFill>
                  <a:schemeClr val="accent1">
                    <a:lumMod val="75000"/>
                  </a:schemeClr>
                </a:solidFill>
                <a:latin typeface="Cambria" panose="02040503050406030204" pitchFamily="18" charset="0"/>
                <a:ea typeface="微软雅黑" panose="020B0503020204020204" pitchFamily="34" charset="-122"/>
                <a:cs typeface="Times New Roman" panose="02020603050405020304" pitchFamily="18" charset="0"/>
              </a:rPr>
              <a:t>。项目</a:t>
            </a:r>
            <a:r>
              <a:rPr lang="zh-CN" altLang="zh-CN" sz="1800" dirty="0">
                <a:solidFill>
                  <a:schemeClr val="accent1">
                    <a:lumMod val="75000"/>
                  </a:schemeClr>
                </a:solidFill>
                <a:latin typeface="Cambria" panose="02040503050406030204" pitchFamily="18" charset="0"/>
                <a:ea typeface="微软雅黑" panose="020B0503020204020204" pitchFamily="34" charset="-122"/>
                <a:cs typeface="Times New Roman" panose="02020603050405020304" pitchFamily="18" charset="0"/>
              </a:rPr>
              <a:t>大体上分为预处理</a:t>
            </a:r>
            <a:r>
              <a:rPr lang="zh-CN" altLang="en-US" sz="1800" dirty="0">
                <a:solidFill>
                  <a:schemeClr val="accent1">
                    <a:lumMod val="75000"/>
                  </a:schemeClr>
                </a:solidFill>
                <a:latin typeface="Cambria" panose="02040503050406030204" pitchFamily="18" charset="0"/>
                <a:ea typeface="微软雅黑" panose="020B0503020204020204" pitchFamily="34" charset="-122"/>
                <a:cs typeface="Times New Roman" panose="02020603050405020304" pitchFamily="18" charset="0"/>
              </a:rPr>
              <a:t>、</a:t>
            </a:r>
            <a:r>
              <a:rPr lang="zh-CN" altLang="zh-CN" sz="1800" dirty="0">
                <a:solidFill>
                  <a:schemeClr val="accent1">
                    <a:lumMod val="75000"/>
                  </a:schemeClr>
                </a:solidFill>
                <a:latin typeface="Cambria" panose="02040503050406030204" pitchFamily="18" charset="0"/>
                <a:ea typeface="微软雅黑" panose="020B0503020204020204" pitchFamily="34" charset="-122"/>
                <a:cs typeface="Times New Roman" panose="02020603050405020304" pitchFamily="18" charset="0"/>
              </a:rPr>
              <a:t>网表生成</a:t>
            </a:r>
            <a:r>
              <a:rPr lang="zh-CN" altLang="en-US" sz="1800" dirty="0">
                <a:solidFill>
                  <a:schemeClr val="accent1">
                    <a:lumMod val="75000"/>
                  </a:schemeClr>
                </a:solidFill>
                <a:latin typeface="Cambria" panose="02040503050406030204" pitchFamily="18" charset="0"/>
                <a:ea typeface="微软雅黑" panose="020B0503020204020204" pitchFamily="34" charset="-122"/>
                <a:cs typeface="Times New Roman" panose="02020603050405020304" pitchFamily="18" charset="0"/>
              </a:rPr>
              <a:t>、迭代</a:t>
            </a:r>
            <a:r>
              <a:rPr lang="zh-CN" altLang="zh-CN" sz="1800" dirty="0">
                <a:solidFill>
                  <a:schemeClr val="accent1">
                    <a:lumMod val="75000"/>
                  </a:schemeClr>
                </a:solidFill>
                <a:latin typeface="Cambria" panose="02040503050406030204" pitchFamily="18" charset="0"/>
                <a:ea typeface="微软雅黑" panose="020B0503020204020204" pitchFamily="34" charset="-122"/>
                <a:cs typeface="Times New Roman" panose="02020603050405020304" pitchFamily="18" charset="0"/>
              </a:rPr>
              <a:t>更新网表</a:t>
            </a:r>
            <a:r>
              <a:rPr lang="zh-CN" altLang="en-US" sz="1800" dirty="0">
                <a:solidFill>
                  <a:schemeClr val="accent1">
                    <a:lumMod val="75000"/>
                  </a:schemeClr>
                </a:solidFill>
                <a:latin typeface="Cambria" panose="02040503050406030204" pitchFamily="18" charset="0"/>
                <a:ea typeface="微软雅黑" panose="020B0503020204020204" pitchFamily="34" charset="-122"/>
                <a:cs typeface="Times New Roman" panose="02020603050405020304" pitchFamily="18" charset="0"/>
              </a:rPr>
              <a:t>、</a:t>
            </a:r>
            <a:r>
              <a:rPr lang="zh-CN" altLang="zh-CN" sz="1800" dirty="0">
                <a:solidFill>
                  <a:schemeClr val="accent1">
                    <a:lumMod val="75000"/>
                  </a:schemeClr>
                </a:solidFill>
                <a:latin typeface="Cambria" panose="02040503050406030204" pitchFamily="18" charset="0"/>
                <a:ea typeface="微软雅黑" panose="020B0503020204020204" pitchFamily="34" charset="-122"/>
                <a:cs typeface="Times New Roman" panose="02020603050405020304" pitchFamily="18" charset="0"/>
              </a:rPr>
              <a:t>绘制图像</a:t>
            </a:r>
            <a:r>
              <a:rPr lang="zh-CN" altLang="en-US" sz="1800" dirty="0">
                <a:solidFill>
                  <a:schemeClr val="accent1">
                    <a:lumMod val="75000"/>
                  </a:schemeClr>
                </a:solidFill>
                <a:latin typeface="Cambria" panose="02040503050406030204" pitchFamily="18" charset="0"/>
                <a:ea typeface="微软雅黑" panose="020B0503020204020204" pitchFamily="34" charset="-122"/>
                <a:cs typeface="Times New Roman" panose="02020603050405020304" pitchFamily="18" charset="0"/>
              </a:rPr>
              <a:t>等</a:t>
            </a:r>
            <a:r>
              <a:rPr lang="zh-CN" altLang="zh-CN" sz="1800" dirty="0">
                <a:solidFill>
                  <a:schemeClr val="accent1">
                    <a:lumMod val="75000"/>
                  </a:schemeClr>
                </a:solidFill>
                <a:latin typeface="Cambria" panose="02040503050406030204" pitchFamily="18" charset="0"/>
                <a:ea typeface="微软雅黑" panose="020B0503020204020204" pitchFamily="34" charset="-122"/>
                <a:cs typeface="Times New Roman" panose="02020603050405020304" pitchFamily="18" charset="0"/>
              </a:rPr>
              <a:t>部分，</a:t>
            </a:r>
            <a:r>
              <a:rPr lang="zh-CN" altLang="zh-CN" sz="1800" b="1" dirty="0">
                <a:solidFill>
                  <a:schemeClr val="accent1">
                    <a:lumMod val="75000"/>
                  </a:schemeClr>
                </a:solidFill>
                <a:latin typeface="Cambria" panose="02040503050406030204" pitchFamily="18" charset="0"/>
                <a:ea typeface="微软雅黑" panose="020B0503020204020204" pitchFamily="34" charset="-122"/>
                <a:cs typeface="Times New Roman" panose="02020603050405020304" pitchFamily="18" charset="0"/>
              </a:rPr>
              <a:t>模块之间仅靠接口相互依赖，接口</a:t>
            </a:r>
            <a:r>
              <a:rPr lang="zh-CN" altLang="en-US" sz="1800" b="1" dirty="0">
                <a:solidFill>
                  <a:schemeClr val="accent1">
                    <a:lumMod val="75000"/>
                  </a:schemeClr>
                </a:solidFill>
                <a:latin typeface="Cambria" panose="02040503050406030204" pitchFamily="18" charset="0"/>
                <a:ea typeface="微软雅黑" panose="020B0503020204020204" pitchFamily="34" charset="-122"/>
                <a:cs typeface="Times New Roman" panose="02020603050405020304" pitchFamily="18" charset="0"/>
              </a:rPr>
              <a:t>数据采用</a:t>
            </a:r>
            <a:r>
              <a:rPr lang="zh-CN" altLang="zh-CN" sz="1800" b="1" dirty="0">
                <a:solidFill>
                  <a:schemeClr val="accent1">
                    <a:lumMod val="75000"/>
                  </a:schemeClr>
                </a:solidFill>
                <a:latin typeface="Cambria" panose="02040503050406030204" pitchFamily="18" charset="0"/>
                <a:ea typeface="微软雅黑" panose="020B0503020204020204" pitchFamily="34" charset="-122"/>
                <a:cs typeface="Times New Roman" panose="02020603050405020304" pitchFamily="18" charset="0"/>
              </a:rPr>
              <a:t>哈希表来实现更快更高效的索引</a:t>
            </a:r>
            <a:r>
              <a:rPr lang="zh-CN" altLang="en-US" sz="1800" b="1" dirty="0">
                <a:solidFill>
                  <a:schemeClr val="accent1">
                    <a:lumMod val="75000"/>
                  </a:schemeClr>
                </a:solidFill>
                <a:latin typeface="Cambria" panose="02040503050406030204" pitchFamily="18" charset="0"/>
                <a:ea typeface="微软雅黑" panose="020B0503020204020204" pitchFamily="34" charset="-122"/>
                <a:cs typeface="Times New Roman" panose="02020603050405020304" pitchFamily="18" charset="0"/>
              </a:rPr>
              <a:t>，</a:t>
            </a:r>
            <a:r>
              <a:rPr lang="zh-CN" altLang="zh-CN" sz="1800" b="1" dirty="0">
                <a:solidFill>
                  <a:schemeClr val="accent1">
                    <a:lumMod val="75000"/>
                  </a:schemeClr>
                </a:solidFill>
                <a:latin typeface="Cambria" panose="02040503050406030204" pitchFamily="18" charset="0"/>
                <a:ea typeface="微软雅黑" panose="020B0503020204020204" pitchFamily="34" charset="-122"/>
                <a:cs typeface="Times New Roman" panose="02020603050405020304" pitchFamily="18" charset="0"/>
              </a:rPr>
              <a:t>可读性和可扩展性较强</a:t>
            </a:r>
            <a:r>
              <a:rPr lang="zh-CN" altLang="zh-CN" sz="1800" dirty="0">
                <a:solidFill>
                  <a:schemeClr val="accent1">
                    <a:lumMod val="75000"/>
                  </a:schemeClr>
                </a:solidFill>
                <a:latin typeface="Cambria" panose="02040503050406030204" pitchFamily="18" charset="0"/>
                <a:ea typeface="微软雅黑" panose="020B0503020204020204" pitchFamily="34" charset="-122"/>
                <a:cs typeface="Times New Roman" panose="02020603050405020304" pitchFamily="18" charset="0"/>
              </a:rPr>
              <a:t>，向实际工程靠拢。</a:t>
            </a:r>
          </a:p>
          <a:p>
            <a:pPr marL="342900" indent="-342900">
              <a:lnSpc>
                <a:spcPct val="120000"/>
              </a:lnSpc>
              <a:spcAft>
                <a:spcPts val="1200"/>
              </a:spcAft>
              <a:buFont typeface="Arial" panose="020B0604020202020204" pitchFamily="34" charset="0"/>
              <a:buChar char="•"/>
            </a:pPr>
            <a:r>
              <a:rPr lang="zh-CN" altLang="zh-CN" sz="1800" b="1" dirty="0">
                <a:solidFill>
                  <a:schemeClr val="accent1">
                    <a:lumMod val="50000"/>
                  </a:schemeClr>
                </a:solidFill>
                <a:latin typeface="Cambria" panose="02040503050406030204" pitchFamily="18" charset="0"/>
                <a:ea typeface="微软雅黑" panose="020B0503020204020204" pitchFamily="34" charset="-122"/>
                <a:cs typeface="Times New Roman" panose="02020603050405020304" pitchFamily="18" charset="0"/>
              </a:rPr>
              <a:t>本项目在顶层模块有较高的抽象级</a:t>
            </a:r>
            <a:r>
              <a:rPr lang="zh-CN" altLang="zh-CN" sz="1800" dirty="0">
                <a:solidFill>
                  <a:schemeClr val="accent1">
                    <a:lumMod val="75000"/>
                  </a:schemeClr>
                </a:solidFill>
                <a:latin typeface="Cambria" panose="02040503050406030204" pitchFamily="18" charset="0"/>
                <a:ea typeface="微软雅黑" panose="020B0503020204020204" pitchFamily="34" charset="-122"/>
                <a:cs typeface="Times New Roman" panose="02020603050405020304" pitchFamily="18" charset="0"/>
              </a:rPr>
              <a:t>，</a:t>
            </a:r>
            <a:r>
              <a:rPr lang="zh-CN" altLang="en-US" sz="1800" dirty="0">
                <a:solidFill>
                  <a:schemeClr val="accent1">
                    <a:lumMod val="75000"/>
                  </a:schemeClr>
                </a:solidFill>
                <a:latin typeface="Cambria" panose="02040503050406030204" pitchFamily="18" charset="0"/>
                <a:ea typeface="微软雅黑" panose="020B0503020204020204" pitchFamily="34" charset="-122"/>
                <a:cs typeface="Times New Roman" panose="02020603050405020304" pitchFamily="18" charset="0"/>
              </a:rPr>
              <a:t>后续很</a:t>
            </a:r>
            <a:r>
              <a:rPr lang="zh-CN" altLang="zh-CN" sz="1800" b="1" dirty="0">
                <a:solidFill>
                  <a:schemeClr val="accent1">
                    <a:lumMod val="75000"/>
                  </a:schemeClr>
                </a:solidFill>
                <a:latin typeface="Cambria" panose="02040503050406030204" pitchFamily="18" charset="0"/>
                <a:ea typeface="微软雅黑" panose="020B0503020204020204" pitchFamily="34" charset="-122"/>
                <a:cs typeface="Times New Roman" panose="02020603050405020304" pitchFamily="18" charset="0"/>
              </a:rPr>
              <a:t>容易把项目拓展成有更高的兼容性的</a:t>
            </a:r>
            <a:r>
              <a:rPr lang="zh-CN" altLang="en-US" sz="1800" b="1" dirty="0">
                <a:solidFill>
                  <a:schemeClr val="accent1">
                    <a:lumMod val="75000"/>
                  </a:schemeClr>
                </a:solidFill>
                <a:latin typeface="Cambria" panose="02040503050406030204" pitchFamily="18" charset="0"/>
                <a:ea typeface="微软雅黑" panose="020B0503020204020204" pitchFamily="34" charset="-122"/>
                <a:cs typeface="Times New Roman" panose="02020603050405020304" pitchFamily="18" charset="0"/>
              </a:rPr>
              <a:t>项目或者增加额外的功能</a:t>
            </a:r>
            <a:r>
              <a:rPr lang="zh-CN" altLang="zh-CN" sz="1800" dirty="0">
                <a:solidFill>
                  <a:schemeClr val="accent1">
                    <a:lumMod val="75000"/>
                  </a:schemeClr>
                </a:solidFill>
                <a:latin typeface="Cambria" panose="02040503050406030204" pitchFamily="18" charset="0"/>
                <a:ea typeface="微软雅黑" panose="020B0503020204020204" pitchFamily="34" charset="-122"/>
                <a:cs typeface="Times New Roman" panose="02020603050405020304" pitchFamily="18" charset="0"/>
              </a:rPr>
              <a:t>。</a:t>
            </a:r>
          </a:p>
        </p:txBody>
      </p:sp>
      <p:sp>
        <p:nvSpPr>
          <p:cNvPr id="5" name="文本框 4"/>
          <p:cNvSpPr txBox="1"/>
          <p:nvPr/>
        </p:nvSpPr>
        <p:spPr>
          <a:xfrm>
            <a:off x="956945" y="248495"/>
            <a:ext cx="3057247" cy="584775"/>
          </a:xfrm>
          <a:prstGeom prst="rect">
            <a:avLst/>
          </a:prstGeom>
          <a:noFill/>
        </p:spPr>
        <p:txBody>
          <a:bodyPr wrap="none" rtlCol="0">
            <a:spAutoFit/>
          </a:bodyPr>
          <a:lstStyle/>
          <a:p>
            <a:r>
              <a:rPr lang="zh-CN" altLang="en-US" sz="3200" dirty="0">
                <a:solidFill>
                  <a:schemeClr val="accent5">
                    <a:lumMod val="75000"/>
                  </a:schemeClr>
                </a:solidFill>
                <a:effectLst>
                  <a:outerShdw blurRad="38100" dist="38100" dir="2700000" algn="tl">
                    <a:srgbClr val="000000">
                      <a:alpha val="43137"/>
                    </a:srgbClr>
                  </a:outerShdw>
                </a:effectLst>
                <a:cs typeface="+mn-ea"/>
              </a:rPr>
              <a:t>项目的工程特点</a:t>
            </a:r>
          </a:p>
        </p:txBody>
      </p:sp>
      <p:pic>
        <p:nvPicPr>
          <p:cNvPr id="3" name="图片 2">
            <a:extLst>
              <a:ext uri="{FF2B5EF4-FFF2-40B4-BE49-F238E27FC236}">
                <a16:creationId xmlns:a16="http://schemas.microsoft.com/office/drawing/2014/main" id="{DED02857-78E8-4042-B356-2F0E0C0D4B23}"/>
              </a:ext>
            </a:extLst>
          </p:cNvPr>
          <p:cNvPicPr>
            <a:picLocks noChangeAspect="1"/>
          </p:cNvPicPr>
          <p:nvPr/>
        </p:nvPicPr>
        <p:blipFill>
          <a:blip r:embed="rId3"/>
          <a:stretch>
            <a:fillRect/>
          </a:stretch>
        </p:blipFill>
        <p:spPr>
          <a:xfrm>
            <a:off x="4382071" y="833270"/>
            <a:ext cx="4680267" cy="3754037"/>
          </a:xfrm>
          <a:prstGeom prst="rect">
            <a:avLst/>
          </a:prstGeom>
        </p:spPr>
      </p:pic>
    </p:spTree>
    <p:extLst>
      <p:ext uri="{BB962C8B-B14F-4D97-AF65-F5344CB8AC3E}">
        <p14:creationId xmlns:p14="http://schemas.microsoft.com/office/powerpoint/2010/main" val="397490416"/>
      </p:ext>
    </p:extLst>
  </p:cSld>
  <p:clrMapOvr>
    <a:masterClrMapping/>
  </p:clrMapOvr>
  <mc:AlternateContent xmlns:mc="http://schemas.openxmlformats.org/markup-compatibility/2006" xmlns:p14="http://schemas.microsoft.com/office/powerpoint/2010/main">
    <mc:Choice Requires="p14">
      <p:transition spd="slow">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00" name="椭圆 99"/>
          <p:cNvSpPr/>
          <p:nvPr/>
        </p:nvSpPr>
        <p:spPr>
          <a:xfrm>
            <a:off x="3819635" y="1089058"/>
            <a:ext cx="1500028" cy="1500028"/>
          </a:xfrm>
          <a:prstGeom prst="ellipse">
            <a:avLst/>
          </a:prstGeom>
          <a:solidFill>
            <a:srgbClr val="1B43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文本框 11"/>
          <p:cNvSpPr txBox="1"/>
          <p:nvPr/>
        </p:nvSpPr>
        <p:spPr>
          <a:xfrm>
            <a:off x="2483768" y="2709756"/>
            <a:ext cx="4171762" cy="591185"/>
          </a:xfrm>
          <a:prstGeom prst="rect">
            <a:avLst/>
          </a:prstGeom>
          <a:noFill/>
        </p:spPr>
        <p:txBody>
          <a:bodyPr wrap="square" lIns="68580" tIns="34290" rIns="68580" bIns="34290" rtlCol="0">
            <a:spAutoFit/>
          </a:bodyPr>
          <a:lstStyle/>
          <a:p>
            <a:pPr algn="ctr"/>
            <a:r>
              <a:rPr lang="zh-CN" altLang="en-US" sz="3400" dirty="0">
                <a:solidFill>
                  <a:srgbClr val="1B4367"/>
                </a:solidFill>
                <a:effectLst>
                  <a:outerShdw blurRad="38100" dist="38100" dir="2700000" algn="tl">
                    <a:srgbClr val="000000">
                      <a:alpha val="43137"/>
                    </a:srgbClr>
                  </a:outerShdw>
                </a:effectLst>
                <a:cs typeface="+mn-ea"/>
                <a:sym typeface="+mn-lt"/>
              </a:rPr>
              <a:t>项目技术细节</a:t>
            </a:r>
          </a:p>
        </p:txBody>
      </p:sp>
      <p:sp>
        <p:nvSpPr>
          <p:cNvPr id="103" name="文本框 11"/>
          <p:cNvSpPr txBox="1"/>
          <p:nvPr/>
        </p:nvSpPr>
        <p:spPr>
          <a:xfrm>
            <a:off x="3705856" y="1751572"/>
            <a:ext cx="1732894" cy="837565"/>
          </a:xfrm>
          <a:prstGeom prst="rect">
            <a:avLst/>
          </a:prstGeom>
          <a:noFill/>
        </p:spPr>
        <p:txBody>
          <a:bodyPr wrap="square" lIns="68580" tIns="34290" rIns="68580" bIns="34290" rtlCol="0">
            <a:spAutoFit/>
          </a:bodyPr>
          <a:lstStyle/>
          <a:p>
            <a:pPr algn="ctr">
              <a:lnSpc>
                <a:spcPts val="3000"/>
              </a:lnSpc>
            </a:pPr>
            <a:r>
              <a:rPr lang="en-US" altLang="zh-CN" sz="5400" dirty="0">
                <a:solidFill>
                  <a:schemeClr val="bg1"/>
                </a:solidFill>
                <a:cs typeface="+mn-ea"/>
                <a:sym typeface="+mn-lt"/>
              </a:rPr>
              <a:t>03</a:t>
            </a:r>
            <a:endParaRPr lang="zh-CN" altLang="en-US" sz="5400" dirty="0">
              <a:solidFill>
                <a:schemeClr val="bg1"/>
              </a:solidFill>
              <a:cs typeface="+mn-ea"/>
              <a:sym typeface="+mn-lt"/>
            </a:endParaRPr>
          </a:p>
          <a:p>
            <a:pPr algn="ctr">
              <a:lnSpc>
                <a:spcPts val="3000"/>
              </a:lnSpc>
            </a:pPr>
            <a:r>
              <a:rPr lang="en-US" altLang="zh-CN" sz="2400" dirty="0">
                <a:solidFill>
                  <a:schemeClr val="bg1"/>
                </a:solidFill>
                <a:cs typeface="+mn-ea"/>
                <a:sym typeface="+mn-lt"/>
              </a:rPr>
              <a:t> </a:t>
            </a:r>
          </a:p>
        </p:txBody>
      </p:sp>
    </p:spTree>
  </p:cSld>
  <p:clrMapOvr>
    <a:masterClrMapping/>
  </p:clrMapOvr>
  <mc:AlternateContent xmlns:mc="http://schemas.openxmlformats.org/markup-compatibility/2006" xmlns:p14="http://schemas.microsoft.com/office/powerpoint/2010/main">
    <mc:Choice Requires="p14">
      <p:transition spd="slow">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100"/>
                                        </p:tgtEl>
                                        <p:attrNameLst>
                                          <p:attrName>style.visibility</p:attrName>
                                        </p:attrNameLst>
                                      </p:cBhvr>
                                      <p:to>
                                        <p:strVal val="visible"/>
                                      </p:to>
                                    </p:set>
                                    <p:animEffect transition="in" filter="wheel(1)">
                                      <p:cBhvr>
                                        <p:cTn id="7" dur="600"/>
                                        <p:tgtEl>
                                          <p:spTgt spid="100"/>
                                        </p:tgtEl>
                                      </p:cBhvr>
                                    </p:animEffect>
                                  </p:childTnLst>
                                </p:cTn>
                              </p:par>
                            </p:childTnLst>
                          </p:cTn>
                        </p:par>
                        <p:par>
                          <p:cTn id="8" fill="hold">
                            <p:stCondLst>
                              <p:cond delay="1000"/>
                            </p:stCondLst>
                            <p:childTnLst>
                              <p:par>
                                <p:cTn id="9" presetID="53" presetClass="entr" presetSubtype="16" fill="hold" grpId="0" nodeType="afterEffect">
                                  <p:stCondLst>
                                    <p:cond delay="0"/>
                                  </p:stCondLst>
                                  <p:childTnLst>
                                    <p:set>
                                      <p:cBhvr>
                                        <p:cTn id="10" dur="1" fill="hold">
                                          <p:stCondLst>
                                            <p:cond delay="0"/>
                                          </p:stCondLst>
                                        </p:cTn>
                                        <p:tgtEl>
                                          <p:spTgt spid="103"/>
                                        </p:tgtEl>
                                        <p:attrNameLst>
                                          <p:attrName>style.visibility</p:attrName>
                                        </p:attrNameLst>
                                      </p:cBhvr>
                                      <p:to>
                                        <p:strVal val="visible"/>
                                      </p:to>
                                    </p:set>
                                    <p:anim calcmode="lin" valueType="num">
                                      <p:cBhvr>
                                        <p:cTn id="11" dur="500" fill="hold"/>
                                        <p:tgtEl>
                                          <p:spTgt spid="103"/>
                                        </p:tgtEl>
                                        <p:attrNameLst>
                                          <p:attrName>ppt_w</p:attrName>
                                        </p:attrNameLst>
                                      </p:cBhvr>
                                      <p:tavLst>
                                        <p:tav tm="0">
                                          <p:val>
                                            <p:fltVal val="0"/>
                                          </p:val>
                                        </p:tav>
                                        <p:tav tm="100000">
                                          <p:val>
                                            <p:strVal val="#ppt_w"/>
                                          </p:val>
                                        </p:tav>
                                      </p:tavLst>
                                    </p:anim>
                                    <p:anim calcmode="lin" valueType="num">
                                      <p:cBhvr>
                                        <p:cTn id="12" dur="500" fill="hold"/>
                                        <p:tgtEl>
                                          <p:spTgt spid="103"/>
                                        </p:tgtEl>
                                        <p:attrNameLst>
                                          <p:attrName>ppt_h</p:attrName>
                                        </p:attrNameLst>
                                      </p:cBhvr>
                                      <p:tavLst>
                                        <p:tav tm="0">
                                          <p:val>
                                            <p:fltVal val="0"/>
                                          </p:val>
                                        </p:tav>
                                        <p:tav tm="100000">
                                          <p:val>
                                            <p:strVal val="#ppt_h"/>
                                          </p:val>
                                        </p:tav>
                                      </p:tavLst>
                                    </p:anim>
                                    <p:animEffect transition="in" filter="fade">
                                      <p:cBhvr>
                                        <p:cTn id="13" dur="500"/>
                                        <p:tgtEl>
                                          <p:spTgt spid="103"/>
                                        </p:tgtEl>
                                      </p:cBhvr>
                                    </p:animEffect>
                                  </p:childTnLst>
                                </p:cTn>
                              </p:par>
                            </p:childTnLst>
                          </p:cTn>
                        </p:par>
                        <p:par>
                          <p:cTn id="14" fill="hold">
                            <p:stCondLst>
                              <p:cond delay="1500"/>
                            </p:stCondLst>
                            <p:childTnLst>
                              <p:par>
                                <p:cTn id="15" presetID="41" presetClass="entr" presetSubtype="0" fill="hold" grpId="0" nodeType="afterEffect">
                                  <p:stCondLst>
                                    <p:cond delay="0"/>
                                  </p:stCondLst>
                                  <p:iterate type="lt">
                                    <p:tmPct val="10000"/>
                                  </p:iterate>
                                  <p:childTnLst>
                                    <p:set>
                                      <p:cBhvr>
                                        <p:cTn id="16" dur="1" fill="hold">
                                          <p:stCondLst>
                                            <p:cond delay="0"/>
                                          </p:stCondLst>
                                        </p:cTn>
                                        <p:tgtEl>
                                          <p:spTgt spid="101"/>
                                        </p:tgtEl>
                                        <p:attrNameLst>
                                          <p:attrName>style.visibility</p:attrName>
                                        </p:attrNameLst>
                                      </p:cBhvr>
                                      <p:to>
                                        <p:strVal val="visible"/>
                                      </p:to>
                                    </p:set>
                                    <p:anim calcmode="lin" valueType="num">
                                      <p:cBhvr>
                                        <p:cTn id="17" dur="500" fill="hold"/>
                                        <p:tgtEl>
                                          <p:spTgt spid="101"/>
                                        </p:tgtEl>
                                        <p:attrNameLst>
                                          <p:attrName>ppt_x</p:attrName>
                                        </p:attrNameLst>
                                      </p:cBhvr>
                                      <p:tavLst>
                                        <p:tav tm="0">
                                          <p:val>
                                            <p:strVal val="#ppt_x"/>
                                          </p:val>
                                        </p:tav>
                                        <p:tav tm="50000">
                                          <p:val>
                                            <p:strVal val="#ppt_x+.1"/>
                                          </p:val>
                                        </p:tav>
                                        <p:tav tm="100000">
                                          <p:val>
                                            <p:strVal val="#ppt_x"/>
                                          </p:val>
                                        </p:tav>
                                      </p:tavLst>
                                    </p:anim>
                                    <p:anim calcmode="lin" valueType="num">
                                      <p:cBhvr>
                                        <p:cTn id="18" dur="500" fill="hold"/>
                                        <p:tgtEl>
                                          <p:spTgt spid="101"/>
                                        </p:tgtEl>
                                        <p:attrNameLst>
                                          <p:attrName>ppt_y</p:attrName>
                                        </p:attrNameLst>
                                      </p:cBhvr>
                                      <p:tavLst>
                                        <p:tav tm="0">
                                          <p:val>
                                            <p:strVal val="#ppt_y"/>
                                          </p:val>
                                        </p:tav>
                                        <p:tav tm="100000">
                                          <p:val>
                                            <p:strVal val="#ppt_y"/>
                                          </p:val>
                                        </p:tav>
                                      </p:tavLst>
                                    </p:anim>
                                    <p:anim calcmode="lin" valueType="num">
                                      <p:cBhvr>
                                        <p:cTn id="19" dur="500" fill="hold"/>
                                        <p:tgtEl>
                                          <p:spTgt spid="101"/>
                                        </p:tgtEl>
                                        <p:attrNameLst>
                                          <p:attrName>ppt_h</p:attrName>
                                        </p:attrNameLst>
                                      </p:cBhvr>
                                      <p:tavLst>
                                        <p:tav tm="0">
                                          <p:val>
                                            <p:strVal val="#ppt_h/10"/>
                                          </p:val>
                                        </p:tav>
                                        <p:tav tm="50000">
                                          <p:val>
                                            <p:strVal val="#ppt_h+.01"/>
                                          </p:val>
                                        </p:tav>
                                        <p:tav tm="100000">
                                          <p:val>
                                            <p:strVal val="#ppt_h"/>
                                          </p:val>
                                        </p:tav>
                                      </p:tavLst>
                                    </p:anim>
                                    <p:anim calcmode="lin" valueType="num">
                                      <p:cBhvr>
                                        <p:cTn id="20" dur="500" fill="hold"/>
                                        <p:tgtEl>
                                          <p:spTgt spid="101"/>
                                        </p:tgtEl>
                                        <p:attrNameLst>
                                          <p:attrName>ppt_w</p:attrName>
                                        </p:attrNameLst>
                                      </p:cBhvr>
                                      <p:tavLst>
                                        <p:tav tm="0">
                                          <p:val>
                                            <p:strVal val="#ppt_w/10"/>
                                          </p:val>
                                        </p:tav>
                                        <p:tav tm="50000">
                                          <p:val>
                                            <p:strVal val="#ppt_w+.01"/>
                                          </p:val>
                                        </p:tav>
                                        <p:tav tm="100000">
                                          <p:val>
                                            <p:strVal val="#ppt_w"/>
                                          </p:val>
                                        </p:tav>
                                      </p:tavLst>
                                    </p:anim>
                                    <p:animEffect transition="in" filter="fade">
                                      <p:cBhvr>
                                        <p:cTn id="21" dur="500" tmFilter="0,0; .5, 1; 1, 1"/>
                                        <p:tgtEl>
                                          <p:spTgt spid="1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 grpId="0" animBg="1"/>
      <p:bldP spid="101" grpId="0"/>
      <p:bldP spid="103" grpId="0"/>
    </p:bldLst>
  </p:timing>
</p:sld>
</file>

<file path=ppt/theme/theme1.xml><?xml version="1.0" encoding="utf-8"?>
<a:theme xmlns:a="http://schemas.openxmlformats.org/drawingml/2006/main" name="夏雨家 https://xnwe.taobao.com/">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Temp">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1157</TotalTime>
  <Words>2546</Words>
  <Application>Microsoft Office PowerPoint</Application>
  <PresentationFormat>全屏显示(16:9)</PresentationFormat>
  <Paragraphs>297</Paragraphs>
  <Slides>36</Slides>
  <Notes>36</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36</vt:i4>
      </vt:variant>
    </vt:vector>
  </HeadingPairs>
  <TitlesOfParts>
    <vt:vector size="41" baseType="lpstr">
      <vt:lpstr>微软雅黑</vt:lpstr>
      <vt:lpstr>Arial</vt:lpstr>
      <vt:lpstr>Calibri</vt:lpstr>
      <vt:lpstr>Cambria</vt:lpstr>
      <vt:lpstr>夏雨家 https://xnwe.taobao.com/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简约线条创意毕业论文答辩开题报告动态PPT模板</dc:title>
  <dc:creator>qzuser</dc:creator>
  <cp:keywords>qzuser</cp:keywords>
  <cp:lastModifiedBy>Z RZ</cp:lastModifiedBy>
  <cp:revision>489</cp:revision>
  <dcterms:created xsi:type="dcterms:W3CDTF">2018-11-08T00:27:00Z</dcterms:created>
  <dcterms:modified xsi:type="dcterms:W3CDTF">2023-05-22T05:46:28Z</dcterms:modified>
  <cp:category>qzuser</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2052-11.1.0.10356</vt:lpwstr>
  </property>
  <property fmtid="{D5CDD505-2E9C-101B-9397-08002B2CF9AE}" pid="3" name="ICV">
    <vt:lpwstr>AF5FF9D28E1E4E1E8F81C8478A280CBF</vt:lpwstr>
  </property>
</Properties>
</file>